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7" r:id="rId5"/>
    <p:sldId id="259" r:id="rId6"/>
    <p:sldId id="280" r:id="rId7"/>
    <p:sldId id="281" r:id="rId8"/>
    <p:sldId id="297" r:id="rId9"/>
    <p:sldId id="299" r:id="rId10"/>
    <p:sldId id="282" r:id="rId11"/>
    <p:sldId id="283" r:id="rId12"/>
    <p:sldId id="284" r:id="rId13"/>
    <p:sldId id="285" r:id="rId14"/>
    <p:sldId id="286" r:id="rId15"/>
    <p:sldId id="287" r:id="rId16"/>
    <p:sldId id="288" r:id="rId17"/>
    <p:sldId id="296" r:id="rId18"/>
    <p:sldId id="289" r:id="rId19"/>
    <p:sldId id="290" r:id="rId20"/>
    <p:sldId id="291" r:id="rId21"/>
    <p:sldId id="292" r:id="rId22"/>
    <p:sldId id="298" r:id="rId23"/>
    <p:sldId id="300" r:id="rId24"/>
    <p:sldId id="293" r:id="rId25"/>
    <p:sldId id="294" r:id="rId26"/>
    <p:sldId id="301" r:id="rId27"/>
    <p:sldId id="295" r:id="rId28"/>
    <p:sldId id="279"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4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8" d="100"/>
          <a:sy n="88" d="100"/>
        </p:scale>
        <p:origin x="885"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A53F97-5C81-446B-8C3A-D32F2C8C17D8}" type="datetimeFigureOut">
              <a:rPr lang="en-GB" smtClean="0"/>
              <a:pPr/>
              <a:t>02/09/2021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C11BA0-56E2-4AD0-9ECE-8295FF59E911}"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E781D-DE0F-4ADA-8669-C02B038D02DD}" type="datetimeFigureOut">
              <a:rPr lang="en-GB" smtClean="0"/>
              <a:pPr/>
              <a:t>02/09/2021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BFBAD-138D-4F01-B859-D3994CC1051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CBFBAD-138D-4F01-B859-D3994CC10515}"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D7100D-76CE-41CA-A16E-A4F242CD2017}" type="datetimeFigureOut">
              <a:rPr lang="en-US"/>
              <a:pPr>
                <a:defRPr/>
              </a:pPr>
              <a:t>9/2/2021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93CDE4-83CA-4137-BE8D-B25C4DCA36D1}"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A09B466-DA00-4007-8B10-335814B8DB09}" type="datetimeFigureOut">
              <a:rPr lang="en-US"/>
              <a:pPr>
                <a:defRPr/>
              </a:pPr>
              <a:t>9/2/2021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3CCAB6-049B-4890-8F88-C81D5B22608B}"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485E10B-B9A4-4614-9D6A-F906A3A59FEC}" type="datetimeFigureOut">
              <a:rPr lang="en-US"/>
              <a:pPr>
                <a:defRPr/>
              </a:pPr>
              <a:t>9/2/2021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D97639-096A-4C1A-A167-DB4083E01262}"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81B42B-B828-49EE-8BFA-BA5EA1C3BB86}" type="datetimeFigureOut">
              <a:rPr lang="en-US"/>
              <a:pPr>
                <a:defRPr/>
              </a:pPr>
              <a:t>9/2/2021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615AE6-582E-420A-A20E-EB3397083659}"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3C72C06-9636-4F71-A106-073132781319}" type="datetimeFigureOut">
              <a:rPr lang="en-US"/>
              <a:pPr>
                <a:defRPr/>
              </a:pPr>
              <a:t>9/2/2021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6103506-4F5B-4985-9D30-1420610F398E}"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80E5A2C-E815-4C80-ACB1-EA20689C5D43}" type="datetimeFigureOut">
              <a:rPr lang="en-US"/>
              <a:pPr>
                <a:defRPr/>
              </a:pPr>
              <a:t>9/2/2021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5B29F1-543A-4D62-8467-887EEF0EDC8B}"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6653CA-CE59-4BB3-8C9B-55FD223B5EF2}" type="datetimeFigureOut">
              <a:rPr lang="en-US"/>
              <a:pPr>
                <a:defRPr/>
              </a:pPr>
              <a:t>9/2/2021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CB46B1-2464-45CC-9404-267FFECE801F}"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343BB7-B730-4D21-949F-93D924CB8CCB}" type="datetimeFigureOut">
              <a:rPr lang="en-US"/>
              <a:pPr>
                <a:defRPr/>
              </a:pPr>
              <a:t>9/2/2021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8FAA29C-AA78-4079-9A0E-726EFCADDD22}"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63C954F-A231-4B04-BD1E-CB4D04E74EC6}" type="datetimeFigureOut">
              <a:rPr lang="en-US"/>
              <a:pPr>
                <a:defRPr/>
              </a:pPr>
              <a:t>9/2/2021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1878D3D-B84B-472F-BA1F-805CD0156C07}"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449EE-A549-4A74-AA77-27F8744C88C5}" type="datetimeFigureOut">
              <a:rPr lang="en-US"/>
              <a:pPr>
                <a:defRPr/>
              </a:pPr>
              <a:t>9/2/2021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13B444-2E34-4AA0-9C24-CF6628247BD9}"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E36F28-665A-4552-AF5B-37DB9797CE0A}" type="datetimeFigureOut">
              <a:rPr lang="en-US"/>
              <a:pPr>
                <a:defRPr/>
              </a:pPr>
              <a:t>9/2/2021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A3D487-5A6F-4594-B483-7FF2C50F34F0}"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4572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3" name="Text Placeholder 2"/>
          <p:cNvSpPr>
            <a:spLocks noGrp="1"/>
          </p:cNvSpPr>
          <p:nvPr>
            <p:ph type="body" idx="1"/>
          </p:nvPr>
        </p:nvSpPr>
        <p:spPr bwMode="auto">
          <a:xfrm>
            <a:off x="609600" y="1295400"/>
            <a:ext cx="79248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par>
                          <p:cTn id="23" fill="hold">
                            <p:stCondLst>
                              <p:cond delay="80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txStyles>
    <p:titleStyle>
      <a:lvl1pPr algn="l" defTabSz="457200" rtl="0" eaLnBrk="0" fontAlgn="base" hangingPunct="0">
        <a:spcBef>
          <a:spcPct val="0"/>
        </a:spcBef>
        <a:spcAft>
          <a:spcPct val="0"/>
        </a:spcAft>
        <a:defRPr sz="4200" b="1" kern="1200">
          <a:solidFill>
            <a:schemeClr val="accent2"/>
          </a:solidFill>
          <a:latin typeface="Calibri"/>
          <a:ea typeface="Calibri" pitchFamily="34" charset="0"/>
          <a:cs typeface="Calibri"/>
        </a:defRPr>
      </a:lvl1pPr>
      <a:lvl2pPr algn="l" defTabSz="457200" rtl="0" eaLnBrk="0" fontAlgn="base" hangingPunct="0">
        <a:spcBef>
          <a:spcPct val="0"/>
        </a:spcBef>
        <a:spcAft>
          <a:spcPct val="0"/>
        </a:spcAft>
        <a:defRPr sz="4200" b="1">
          <a:solidFill>
            <a:schemeClr val="accent2"/>
          </a:solidFill>
          <a:latin typeface="Calibri" pitchFamily="34" charset="0"/>
          <a:ea typeface="Calibri" pitchFamily="34" charset="0"/>
          <a:cs typeface="Calibri" pitchFamily="34" charset="0"/>
        </a:defRPr>
      </a:lvl2pPr>
      <a:lvl3pPr algn="l" defTabSz="457200" rtl="0" eaLnBrk="0" fontAlgn="base" hangingPunct="0">
        <a:spcBef>
          <a:spcPct val="0"/>
        </a:spcBef>
        <a:spcAft>
          <a:spcPct val="0"/>
        </a:spcAft>
        <a:defRPr sz="4200" b="1">
          <a:solidFill>
            <a:schemeClr val="accent2"/>
          </a:solidFill>
          <a:latin typeface="Calibri" pitchFamily="34" charset="0"/>
          <a:ea typeface="Calibri" pitchFamily="34" charset="0"/>
          <a:cs typeface="Calibri" pitchFamily="34" charset="0"/>
        </a:defRPr>
      </a:lvl3pPr>
      <a:lvl4pPr algn="l" defTabSz="457200" rtl="0" eaLnBrk="0" fontAlgn="base" hangingPunct="0">
        <a:spcBef>
          <a:spcPct val="0"/>
        </a:spcBef>
        <a:spcAft>
          <a:spcPct val="0"/>
        </a:spcAft>
        <a:defRPr sz="4200" b="1">
          <a:solidFill>
            <a:schemeClr val="accent2"/>
          </a:solidFill>
          <a:latin typeface="Calibri" pitchFamily="34" charset="0"/>
          <a:ea typeface="Calibri" pitchFamily="34" charset="0"/>
          <a:cs typeface="Calibri" pitchFamily="34" charset="0"/>
        </a:defRPr>
      </a:lvl4pPr>
      <a:lvl5pPr algn="l" defTabSz="457200" rtl="0" eaLnBrk="0" fontAlgn="base" hangingPunct="0">
        <a:spcBef>
          <a:spcPct val="0"/>
        </a:spcBef>
        <a:spcAft>
          <a:spcPct val="0"/>
        </a:spcAft>
        <a:defRPr sz="4200" b="1">
          <a:solidFill>
            <a:schemeClr val="accent2"/>
          </a:solidFill>
          <a:latin typeface="Calibri" pitchFamily="34" charset="0"/>
          <a:ea typeface="Calibri" pitchFamily="34" charset="0"/>
          <a:cs typeface="Calibri" pitchFamily="34" charset="0"/>
        </a:defRPr>
      </a:lvl5pPr>
      <a:lvl6pPr marL="457200" algn="l" defTabSz="457200" rtl="0" fontAlgn="base">
        <a:spcBef>
          <a:spcPct val="0"/>
        </a:spcBef>
        <a:spcAft>
          <a:spcPct val="0"/>
        </a:spcAft>
        <a:defRPr sz="4200" b="1">
          <a:solidFill>
            <a:schemeClr val="accent2"/>
          </a:solidFill>
          <a:latin typeface="Calibri" pitchFamily="34" charset="0"/>
          <a:ea typeface="Calibri" pitchFamily="34" charset="0"/>
          <a:cs typeface="Calibri" pitchFamily="34" charset="0"/>
        </a:defRPr>
      </a:lvl6pPr>
      <a:lvl7pPr marL="914400" algn="l" defTabSz="457200" rtl="0" fontAlgn="base">
        <a:spcBef>
          <a:spcPct val="0"/>
        </a:spcBef>
        <a:spcAft>
          <a:spcPct val="0"/>
        </a:spcAft>
        <a:defRPr sz="4200" b="1">
          <a:solidFill>
            <a:schemeClr val="accent2"/>
          </a:solidFill>
          <a:latin typeface="Calibri" pitchFamily="34" charset="0"/>
          <a:ea typeface="Calibri" pitchFamily="34" charset="0"/>
          <a:cs typeface="Calibri" pitchFamily="34" charset="0"/>
        </a:defRPr>
      </a:lvl7pPr>
      <a:lvl8pPr marL="1371600" algn="l" defTabSz="457200" rtl="0" fontAlgn="base">
        <a:spcBef>
          <a:spcPct val="0"/>
        </a:spcBef>
        <a:spcAft>
          <a:spcPct val="0"/>
        </a:spcAft>
        <a:defRPr sz="4200" b="1">
          <a:solidFill>
            <a:schemeClr val="accent2"/>
          </a:solidFill>
          <a:latin typeface="Calibri" pitchFamily="34" charset="0"/>
          <a:ea typeface="Calibri" pitchFamily="34" charset="0"/>
          <a:cs typeface="Calibri" pitchFamily="34" charset="0"/>
        </a:defRPr>
      </a:lvl8pPr>
      <a:lvl9pPr marL="1828800" algn="l" defTabSz="457200" rtl="0" fontAlgn="base">
        <a:spcBef>
          <a:spcPct val="0"/>
        </a:spcBef>
        <a:spcAft>
          <a:spcPct val="0"/>
        </a:spcAft>
        <a:defRPr sz="4200" b="1">
          <a:solidFill>
            <a:schemeClr val="accent2"/>
          </a:solidFill>
          <a:latin typeface="Calibri" pitchFamily="34" charset="0"/>
          <a:ea typeface="Calibri" pitchFamily="34" charset="0"/>
          <a:cs typeface="Calibri" pitchFamily="34" charset="0"/>
        </a:defRPr>
      </a:lvl9pPr>
    </p:titleStyle>
    <p:bodyStyle>
      <a:lvl1pPr marL="342900" indent="-342900" algn="l" defTabSz="457200" rtl="0" eaLnBrk="0" fontAlgn="base" hangingPunct="0">
        <a:spcBef>
          <a:spcPct val="20000"/>
        </a:spcBef>
        <a:spcAft>
          <a:spcPts val="1200"/>
        </a:spcAft>
        <a:buSzPct val="100000"/>
        <a:buBlip>
          <a:blip r:embed="rId14"/>
        </a:buBlip>
        <a:defRPr sz="2600" kern="1200">
          <a:solidFill>
            <a:schemeClr val="tx1"/>
          </a:solidFill>
          <a:latin typeface="Calibri"/>
          <a:ea typeface="Calibri" pitchFamily="34" charset="0"/>
          <a:cs typeface="Calibri"/>
        </a:defRPr>
      </a:lvl1pPr>
      <a:lvl2pPr marL="742950" indent="-285750" algn="l" defTabSz="457200" rtl="0" eaLnBrk="0" fontAlgn="base" hangingPunct="0">
        <a:spcBef>
          <a:spcPct val="20000"/>
        </a:spcBef>
        <a:spcAft>
          <a:spcPts val="1200"/>
        </a:spcAft>
        <a:buSzPct val="100000"/>
        <a:buBlip>
          <a:blip r:embed="rId14"/>
        </a:buBlip>
        <a:defRPr sz="2600" kern="1200">
          <a:solidFill>
            <a:schemeClr val="tx1"/>
          </a:solidFill>
          <a:latin typeface="Calibri"/>
          <a:ea typeface="Calibri" pitchFamily="34" charset="0"/>
          <a:cs typeface="Calibri"/>
        </a:defRPr>
      </a:lvl2pPr>
      <a:lvl3pPr marL="1143000" indent="-228600" algn="l" defTabSz="457200" rtl="0" eaLnBrk="0" fontAlgn="base" hangingPunct="0">
        <a:spcBef>
          <a:spcPct val="20000"/>
        </a:spcBef>
        <a:spcAft>
          <a:spcPts val="1200"/>
        </a:spcAft>
        <a:buSzPct val="100000"/>
        <a:buBlip>
          <a:blip r:embed="rId14"/>
        </a:buBlip>
        <a:defRPr sz="2600" kern="1200">
          <a:solidFill>
            <a:schemeClr val="tx1"/>
          </a:solidFill>
          <a:latin typeface="Calibri"/>
          <a:ea typeface="Calibri" pitchFamily="34" charset="0"/>
          <a:cs typeface="Calibri"/>
        </a:defRPr>
      </a:lvl3pPr>
      <a:lvl4pPr marL="1600200" indent="-228600" algn="l" defTabSz="457200" rtl="0" eaLnBrk="0" fontAlgn="base" hangingPunct="0">
        <a:spcBef>
          <a:spcPct val="20000"/>
        </a:spcBef>
        <a:spcAft>
          <a:spcPts val="1200"/>
        </a:spcAft>
        <a:buSzPct val="100000"/>
        <a:buBlip>
          <a:blip r:embed="rId14"/>
        </a:buBlip>
        <a:defRPr sz="2600" kern="1200">
          <a:solidFill>
            <a:schemeClr val="tx1"/>
          </a:solidFill>
          <a:latin typeface="Calibri"/>
          <a:ea typeface="Calibri" pitchFamily="34" charset="0"/>
          <a:cs typeface="Calibri"/>
        </a:defRPr>
      </a:lvl4pPr>
      <a:lvl5pPr marL="2057400" indent="-228600" algn="l" defTabSz="457200" rtl="0" eaLnBrk="0" fontAlgn="base" hangingPunct="0">
        <a:spcBef>
          <a:spcPct val="20000"/>
        </a:spcBef>
        <a:spcAft>
          <a:spcPts val="1200"/>
        </a:spcAft>
        <a:buSzPct val="100000"/>
        <a:buBlip>
          <a:blip r:embed="rId14"/>
        </a:buBlip>
        <a:defRPr sz="2600" kern="1200">
          <a:solidFill>
            <a:schemeClr val="tx1"/>
          </a:solidFill>
          <a:latin typeface="Calibri"/>
          <a:ea typeface="Calibri" pitchFamily="34"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mcccfs01\Users\bharding\evac.wa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32656"/>
            <a:ext cx="7924800" cy="4191000"/>
          </a:xfrm>
        </p:spPr>
        <p:txBody>
          <a:bodyPr/>
          <a:lstStyle/>
          <a:p>
            <a:pPr>
              <a:spcBef>
                <a:spcPct val="0"/>
              </a:spcBef>
              <a:spcAft>
                <a:spcPct val="0"/>
              </a:spcAft>
              <a:buFontTx/>
              <a:buNone/>
            </a:pPr>
            <a:r>
              <a:rPr lang="en-GB" sz="4200" b="1" dirty="0">
                <a:solidFill>
                  <a:schemeClr val="accent2"/>
                </a:solidFill>
              </a:rPr>
              <a:t>Site Rules:</a:t>
            </a:r>
          </a:p>
          <a:p>
            <a:r>
              <a:rPr lang="en-GB" dirty="0"/>
              <a:t>Wear your hi </a:t>
            </a:r>
            <a:r>
              <a:rPr lang="en-GB" dirty="0" err="1"/>
              <a:t>vis</a:t>
            </a:r>
            <a:r>
              <a:rPr lang="en-GB" dirty="0"/>
              <a:t> vests at all times during event builds and breakdowns</a:t>
            </a:r>
          </a:p>
          <a:p>
            <a:r>
              <a:rPr lang="en-GB" dirty="0"/>
              <a:t>Appropriate footwear should be worn whilst working in the venue</a:t>
            </a:r>
          </a:p>
          <a:p>
            <a:r>
              <a:rPr lang="en-GB" dirty="0"/>
              <a:t>Ladder work must only be conducted for short work periods</a:t>
            </a:r>
          </a:p>
          <a:p>
            <a:r>
              <a:rPr lang="en-GB" dirty="0"/>
              <a:t>You must NOT stand on the top tier of your ladders - any unsafe ladder work may result in the employee being ejected from the venue</a:t>
            </a:r>
          </a:p>
          <a:p>
            <a:r>
              <a:rPr lang="en-GB" dirty="0"/>
              <a:t>Any areas where Working at Height is being carried out, the immediate area must be controlled</a:t>
            </a:r>
          </a:p>
          <a:p>
            <a:endParaRPr lang="en-GB" dirty="0"/>
          </a:p>
        </p:txBody>
      </p:sp>
    </p:spTree>
  </p:cSld>
  <p:clrMapOvr>
    <a:masterClrMapping/>
  </p:clrMapOvr>
  <p:transition advClick="0" advTm="2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08720"/>
            <a:ext cx="7924800" cy="1296144"/>
          </a:xfrm>
        </p:spPr>
        <p:txBody>
          <a:bodyPr/>
          <a:lstStyle/>
          <a:p>
            <a:r>
              <a:rPr lang="en-GB" dirty="0"/>
              <a:t>During builds and breakdowns, you must ensure aisles are kept clear at all times</a:t>
            </a:r>
          </a:p>
          <a:p>
            <a:endParaRPr lang="en-GB" dirty="0"/>
          </a:p>
        </p:txBody>
      </p:sp>
      <p:sp>
        <p:nvSpPr>
          <p:cNvPr id="4" name="Content Placeholder 2"/>
          <p:cNvSpPr txBox="1">
            <a:spLocks/>
          </p:cNvSpPr>
          <p:nvPr/>
        </p:nvSpPr>
        <p:spPr bwMode="auto">
          <a:xfrm>
            <a:off x="607640" y="1772816"/>
            <a:ext cx="7924800" cy="1520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No persons are permitted to operate plant or machinery (including fork lift trucks) unless they have received adequate training</a:t>
            </a:r>
          </a:p>
        </p:txBody>
      </p:sp>
      <p:sp>
        <p:nvSpPr>
          <p:cNvPr id="5" name="Content Placeholder 2"/>
          <p:cNvSpPr txBox="1">
            <a:spLocks/>
          </p:cNvSpPr>
          <p:nvPr/>
        </p:nvSpPr>
        <p:spPr bwMode="auto">
          <a:xfrm>
            <a:off x="607640" y="3068960"/>
            <a:ext cx="7924800" cy="1431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spcAft>
                <a:spcPts val="1200"/>
              </a:spcAft>
              <a:buSzPct val="100000"/>
              <a:buBlip>
                <a:blip r:embed="rId2"/>
              </a:buBlip>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Any vehicle or plant driven within the hall must adhere to the 5MPH  speed limit. This includes fork lift truck</a:t>
            </a:r>
            <a:r>
              <a:rPr lang="en-GB" sz="2400" dirty="0"/>
              <a:t>. Traffic movements may take place within the hall including fork lift trucks, plant and trucks. Drivers must be competent and adhere to the designated lanes where identified. Pedestrians always take priority within halls. </a:t>
            </a:r>
            <a:r>
              <a:rPr lang="en-GB" sz="2400" dirty="0" err="1"/>
              <a:t>Banksmen</a:t>
            </a:r>
            <a:r>
              <a:rPr lang="en-GB" sz="2400" dirty="0"/>
              <a:t> must be used when and where necessary. Hi </a:t>
            </a:r>
            <a:r>
              <a:rPr lang="en-GB" sz="2400" dirty="0" err="1"/>
              <a:t>Viz</a:t>
            </a:r>
            <a:r>
              <a:rPr lang="en-GB" sz="2400" dirty="0"/>
              <a:t> vests must be worn whilst traffic movements take place within the halls</a:t>
            </a:r>
            <a:endParaRPr lang="en-GB" sz="2800" dirty="0"/>
          </a:p>
          <a:p>
            <a:pPr marL="342900" marR="0" lvl="0" indent="-342900" algn="l" defTabSz="457200" rtl="0" eaLnBrk="0" fontAlgn="base" latinLnBrk="0" hangingPunct="0">
              <a:lnSpc>
                <a:spcPct val="100000"/>
              </a:lnSpc>
              <a:spcBef>
                <a:spcPct val="20000"/>
              </a:spcBef>
              <a:spcAft>
                <a:spcPts val="1200"/>
              </a:spcAft>
              <a:buClrTx/>
              <a:buSzPct val="100000"/>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Tree>
  </p:cSld>
  <p:clrMapOvr>
    <a:masterClrMapping/>
  </p:clrMapOvr>
  <p:transition advClick="0" advTm="2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50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50168"/>
            <a:ext cx="7924800" cy="1382688"/>
          </a:xfrm>
        </p:spPr>
        <p:txBody>
          <a:bodyPr/>
          <a:lstStyle/>
          <a:p>
            <a:r>
              <a:rPr lang="en-GB" dirty="0"/>
              <a:t>Smoking (including e-cigarettes) is only permitted in the designated smoking areas</a:t>
            </a:r>
          </a:p>
          <a:p>
            <a:endParaRPr lang="en-GB" dirty="0"/>
          </a:p>
        </p:txBody>
      </p:sp>
      <p:sp>
        <p:nvSpPr>
          <p:cNvPr id="4" name="Content Placeholder 2"/>
          <p:cNvSpPr txBox="1">
            <a:spLocks/>
          </p:cNvSpPr>
          <p:nvPr/>
        </p:nvSpPr>
        <p:spPr bwMode="auto">
          <a:xfrm>
            <a:off x="607640" y="1643050"/>
            <a:ext cx="7924800"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Any person suspected to be under the influence of drugs or alcohol will be ejected from the venue</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5" name="Content Placeholder 2"/>
          <p:cNvSpPr txBox="1">
            <a:spLocks/>
          </p:cNvSpPr>
          <p:nvPr/>
        </p:nvSpPr>
        <p:spPr bwMode="auto">
          <a:xfrm>
            <a:off x="607640" y="2565474"/>
            <a:ext cx="792480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Hard hats must be worn when necessary</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6" name="Content Placeholder 2"/>
          <p:cNvSpPr txBox="1">
            <a:spLocks/>
          </p:cNvSpPr>
          <p:nvPr/>
        </p:nvSpPr>
        <p:spPr bwMode="auto">
          <a:xfrm>
            <a:off x="607640" y="3204996"/>
            <a:ext cx="792480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No hot works can take place in the venue (including event space) without a Hot Works Permit being issued</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7" name="Content Placeholder 2"/>
          <p:cNvSpPr txBox="1">
            <a:spLocks/>
          </p:cNvSpPr>
          <p:nvPr/>
        </p:nvSpPr>
        <p:spPr bwMode="auto">
          <a:xfrm>
            <a:off x="607640" y="4062822"/>
            <a:ext cx="792480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Activities requiring a Hot Works Permit include, but are not limited to:	Soldering, Angle Grinding &amp; Welding</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8" name="Content Placeholder 2"/>
          <p:cNvSpPr txBox="1">
            <a:spLocks/>
          </p:cNvSpPr>
          <p:nvPr/>
        </p:nvSpPr>
        <p:spPr bwMode="auto">
          <a:xfrm>
            <a:off x="609600" y="4993546"/>
            <a:ext cx="7924800" cy="143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No substances are to be used in the hall which have not been pre agreed by the venue </a:t>
            </a:r>
            <a:r>
              <a:rPr lang="en-GB" sz="2600" dirty="0">
                <a:latin typeface="Calibri"/>
                <a:ea typeface="Calibri" pitchFamily="34" charset="0"/>
                <a:cs typeface="Calibri"/>
              </a:rPr>
              <a:t>or</a:t>
            </a: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 event organiser</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Tree>
  </p:cSld>
  <p:clrMapOvr>
    <a:masterClrMapping/>
  </p:clrMapOvr>
  <p:transition advClick="0" advTm="2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50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10000"/>
                            </p:stCondLst>
                            <p:childTnLst>
                              <p:par>
                                <p:cTn id="13" presetID="10" presetClass="entr" presetSubtype="0"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15000"/>
                            </p:stCondLst>
                            <p:childTnLst>
                              <p:par>
                                <p:cTn id="17" presetID="10" presetClass="entr" presetSubtype="0" fill="hold" grpId="0"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20000"/>
                            </p:stCondLst>
                            <p:childTnLst>
                              <p:par>
                                <p:cTn id="21" presetID="10" presetClass="entr" presetSubtype="0" fill="hold" grpId="0" nodeType="afterEffect">
                                  <p:stCondLst>
                                    <p:cond delay="3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80920" cy="2304256"/>
          </a:xfrm>
        </p:spPr>
        <p:txBody>
          <a:bodyPr/>
          <a:lstStyle/>
          <a:p>
            <a:pPr>
              <a:buFontTx/>
              <a:buNone/>
            </a:pPr>
            <a:r>
              <a:rPr lang="en-GB" sz="4200" b="1" dirty="0">
                <a:solidFill>
                  <a:schemeClr val="accent2"/>
                </a:solidFill>
              </a:rPr>
              <a:t>First Aid:</a:t>
            </a:r>
          </a:p>
          <a:p>
            <a:r>
              <a:rPr lang="en-GB" dirty="0"/>
              <a:t>During builds and breakdowns a designated first aider will be present throughout. To contact first aid, you can either;</a:t>
            </a:r>
          </a:p>
        </p:txBody>
      </p:sp>
      <p:sp>
        <p:nvSpPr>
          <p:cNvPr id="4" name="Content Placeholder 2"/>
          <p:cNvSpPr txBox="1">
            <a:spLocks/>
          </p:cNvSpPr>
          <p:nvPr/>
        </p:nvSpPr>
        <p:spPr bwMode="auto">
          <a:xfrm>
            <a:off x="467544" y="2420888"/>
            <a:ext cx="8280920"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457200" rtl="0" eaLnBrk="0" fontAlgn="base" latinLnBrk="0" hangingPunct="0">
              <a:lnSpc>
                <a:spcPct val="100000"/>
              </a:lnSpc>
              <a:spcBef>
                <a:spcPct val="20000"/>
              </a:spcBef>
              <a:spcAft>
                <a:spcPts val="1200"/>
              </a:spcAft>
              <a:buClrTx/>
              <a:buSzPct val="100000"/>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Calibri"/>
                <a:ea typeface="Calibri" pitchFamily="34" charset="0"/>
                <a:cs typeface="Calibri"/>
              </a:rPr>
              <a:t>Contact a member of the traffic team or security, who will radio first aid</a:t>
            </a:r>
          </a:p>
          <a:p>
            <a:pPr marL="742950" marR="0" lvl="1" indent="-285750" algn="l" defTabSz="457200" rtl="0" eaLnBrk="0" fontAlgn="base" latinLnBrk="0" hangingPunct="0">
              <a:lnSpc>
                <a:spcPct val="100000"/>
              </a:lnSpc>
              <a:spcBef>
                <a:spcPct val="20000"/>
              </a:spcBef>
              <a:spcAft>
                <a:spcPts val="1200"/>
              </a:spcAft>
              <a:buClrTx/>
              <a:buSzPct val="100000"/>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Calibri"/>
                <a:ea typeface="Calibri" pitchFamily="34" charset="0"/>
                <a:cs typeface="Calibri"/>
              </a:rPr>
              <a:t>Call first aid on radio channel 6 if you have a venue radio</a:t>
            </a:r>
          </a:p>
          <a:p>
            <a:pPr marL="742950" marR="0" lvl="1" indent="-285750" algn="l" defTabSz="457200" rtl="0" eaLnBrk="0" fontAlgn="base" latinLnBrk="0" hangingPunct="0">
              <a:lnSpc>
                <a:spcPct val="100000"/>
              </a:lnSpc>
              <a:spcBef>
                <a:spcPct val="20000"/>
              </a:spcBef>
              <a:spcAft>
                <a:spcPts val="1200"/>
              </a:spcAft>
              <a:buClrTx/>
              <a:buSzPct val="100000"/>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Calibri"/>
                <a:ea typeface="Calibri" pitchFamily="34" charset="0"/>
                <a:cs typeface="Calibri"/>
              </a:rPr>
              <a:t>Contact security via internal telephone (dialling 2206)</a:t>
            </a:r>
          </a:p>
          <a:p>
            <a:pPr marL="742950" marR="0" lvl="1" indent="-285750" algn="l" defTabSz="457200" rtl="0" eaLnBrk="0" fontAlgn="base" latinLnBrk="0" hangingPunct="0">
              <a:lnSpc>
                <a:spcPct val="100000"/>
              </a:lnSpc>
              <a:spcBef>
                <a:spcPct val="20000"/>
              </a:spcBef>
              <a:spcAft>
                <a:spcPts val="1200"/>
              </a:spcAft>
              <a:buClrTx/>
              <a:buSzPct val="100000"/>
              <a:buFont typeface="Arial" pitchFamily="34" charset="0"/>
              <a:buChar char="•"/>
              <a:tabLst/>
              <a:defRPr/>
            </a:pPr>
            <a:r>
              <a:rPr kumimoji="0" lang="en-GB" sz="2000" b="0" i="0" u="none" strike="noStrike" kern="1200" cap="none" spc="0" normalizeH="0" baseline="0" noProof="0" dirty="0">
                <a:ln>
                  <a:noFill/>
                </a:ln>
                <a:solidFill>
                  <a:schemeClr val="tx1"/>
                </a:solidFill>
                <a:effectLst/>
                <a:uLnTx/>
                <a:uFillTx/>
                <a:latin typeface="Calibri"/>
                <a:ea typeface="Calibri" pitchFamily="34" charset="0"/>
                <a:cs typeface="Calibri"/>
              </a:rPr>
              <a:t> Visit the first aid room located in-between Charter Foyer and Central Foyer</a:t>
            </a:r>
          </a:p>
        </p:txBody>
      </p:sp>
      <p:sp>
        <p:nvSpPr>
          <p:cNvPr id="5" name="Content Placeholder 2"/>
          <p:cNvSpPr txBox="1">
            <a:spLocks/>
          </p:cNvSpPr>
          <p:nvPr/>
        </p:nvSpPr>
        <p:spPr bwMode="auto">
          <a:xfrm>
            <a:off x="467544" y="5301208"/>
            <a:ext cx="828092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All accidents, incidents or near misses </a:t>
            </a:r>
            <a:r>
              <a:rPr kumimoji="0" lang="en-GB" sz="2600" b="1" i="0" u="none" strike="noStrike" kern="1200" cap="none" spc="0" normalizeH="0" baseline="0" noProof="0" dirty="0">
                <a:ln>
                  <a:noFill/>
                </a:ln>
                <a:solidFill>
                  <a:schemeClr val="tx1"/>
                </a:solidFill>
                <a:effectLst/>
                <a:uLnTx/>
                <a:uFillTx/>
                <a:latin typeface="Calibri"/>
                <a:ea typeface="Calibri" pitchFamily="34" charset="0"/>
                <a:cs typeface="Calibri"/>
              </a:rPr>
              <a:t>MUST</a:t>
            </a: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 be reported</a:t>
            </a:r>
          </a:p>
        </p:txBody>
      </p:sp>
    </p:spTree>
  </p:cSld>
  <p:clrMapOvr>
    <a:masterClrMapping/>
  </p:clrMapOvr>
  <p:transition advClick="0" advTm="3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5000"/>
                            </p:stCondLst>
                            <p:childTnLst>
                              <p:par>
                                <p:cTn id="9" presetID="10" presetClass="entr" presetSubtype="0" fill="hold" grpId="0" nodeType="afterEffect">
                                  <p:stCondLst>
                                    <p:cond delay="3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10000"/>
                            </p:stCondLst>
                            <p:childTnLst>
                              <p:par>
                                <p:cTn id="13" presetID="10" presetClass="entr" presetSubtype="0" fill="hold" grpId="0" nodeType="afterEffect">
                                  <p:stCondLst>
                                    <p:cond delay="3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15000"/>
                            </p:stCondLst>
                            <p:childTnLst>
                              <p:par>
                                <p:cTn id="17" presetID="10" presetClass="entr" presetSubtype="0" fill="hold" grpId="0" nodeType="afterEffect">
                                  <p:stCondLst>
                                    <p:cond delay="3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p:stCondLst>
                              <p:cond delay="20000"/>
                            </p:stCondLst>
                            <p:childTnLst>
                              <p:par>
                                <p:cTn id="21" presetID="10" presetClass="entr" presetSubtype="0" fill="hold" grpId="0" nodeType="afterEffect">
                                  <p:stCondLst>
                                    <p:cond delay="3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a:t>When requesting first aid, you must state:</a:t>
            </a:r>
          </a:p>
          <a:p>
            <a:r>
              <a:rPr lang="en-GB" dirty="0"/>
              <a:t>Who you are </a:t>
            </a:r>
          </a:p>
          <a:p>
            <a:r>
              <a:rPr lang="en-GB" dirty="0"/>
              <a:t>Who the injured person is</a:t>
            </a:r>
          </a:p>
          <a:p>
            <a:r>
              <a:rPr lang="en-GB" dirty="0"/>
              <a:t>What the issue or injury is </a:t>
            </a:r>
          </a:p>
          <a:p>
            <a:r>
              <a:rPr lang="en-GB" dirty="0"/>
              <a:t>The location  </a:t>
            </a:r>
          </a:p>
          <a:p>
            <a:endParaRPr lang="en-GB" dirty="0"/>
          </a:p>
        </p:txBody>
      </p:sp>
    </p:spTree>
  </p:cSld>
  <p:clrMapOvr>
    <a:masterClrMapping/>
  </p:clrMapOvr>
  <p:transition advClick="0" advTm="1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04664"/>
            <a:ext cx="7924800" cy="1656184"/>
          </a:xfrm>
          <a:noFill/>
          <a:ln w="9525">
            <a:noFill/>
            <a:miter lim="800000"/>
            <a:headEnd/>
            <a:tailEnd/>
          </a:ln>
        </p:spPr>
        <p:txBody>
          <a:bodyPr vert="horz" wrap="square" lIns="91440" tIns="45720" rIns="91440" bIns="45720" numCol="1" anchor="t" anchorCtr="0" compatLnSpc="1">
            <a:prstTxWarp prst="textNoShape">
              <a:avLst/>
            </a:prstTxWarp>
          </a:bodyPr>
          <a:lstStyle/>
          <a:p>
            <a:pPr>
              <a:buNone/>
            </a:pPr>
            <a:r>
              <a:rPr lang="en-GB" sz="4200" b="1" dirty="0">
                <a:solidFill>
                  <a:schemeClr val="accent2"/>
                </a:solidFill>
              </a:rPr>
              <a:t>Fire and Evacuation:</a:t>
            </a:r>
          </a:p>
          <a:p>
            <a:r>
              <a:rPr lang="en-GB" dirty="0"/>
              <a:t>The building has a two stage fire alarm system </a:t>
            </a:r>
          </a:p>
          <a:p>
            <a:endParaRPr lang="en-GB" dirty="0"/>
          </a:p>
        </p:txBody>
      </p:sp>
      <p:sp>
        <p:nvSpPr>
          <p:cNvPr id="4" name="Content Placeholder 2"/>
          <p:cNvSpPr txBox="1">
            <a:spLocks/>
          </p:cNvSpPr>
          <p:nvPr/>
        </p:nvSpPr>
        <p:spPr bwMode="auto">
          <a:xfrm>
            <a:off x="609600" y="1772816"/>
            <a:ext cx="79248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The first stage alerts venue staff of a potential fire, which will instigate an investigation. At this point, you will not know anything about the ongoing investigation</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5" name="Content Placeholder 2"/>
          <p:cNvSpPr txBox="1">
            <a:spLocks/>
          </p:cNvSpPr>
          <p:nvPr/>
        </p:nvSpPr>
        <p:spPr bwMode="auto">
          <a:xfrm>
            <a:off x="609600" y="2996952"/>
            <a:ext cx="7924800"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If a fire is identified during the investigation, or a secondary smoke detector is activated, the fire alarm will initiate the evacuation message. This message is a combination of a beacon and voice instruction</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6" name="Content Placeholder 2"/>
          <p:cNvSpPr txBox="1">
            <a:spLocks/>
          </p:cNvSpPr>
          <p:nvPr/>
        </p:nvSpPr>
        <p:spPr bwMode="auto">
          <a:xfrm>
            <a:off x="607640" y="4725144"/>
            <a:ext cx="792480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The voice instruction relays the following message:- </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Tree>
  </p:cSld>
  <p:clrMapOvr>
    <a:masterClrMapping/>
  </p:clrMapOvr>
  <p:transition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5000"/>
                            </p:stCondLst>
                            <p:childTnLst>
                              <p:par>
                                <p:cTn id="9" presetID="10" presetClass="entr" presetSubtype="0"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10000"/>
                            </p:stCondLst>
                            <p:childTnLst>
                              <p:par>
                                <p:cTn id="13" presetID="10" presetClass="entr" presetSubtype="0" fill="hold" grpId="0" nodeType="afterEffect">
                                  <p:stCondLst>
                                    <p:cond delay="3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GB" b="1" i="1" dirty="0"/>
              <a:t>“Attention Please! Attention Please! Will Everybody Please Leave The Building by The Nearest Exit. This Is An Emergency. The Staff Will Assist And Direct You. Please Do Not Use The Lifts”</a:t>
            </a:r>
          </a:p>
          <a:p>
            <a:endParaRPr lang="en-GB" dirty="0"/>
          </a:p>
        </p:txBody>
      </p:sp>
      <p:pic>
        <p:nvPicPr>
          <p:cNvPr id="4" name="evac.wav">
            <a:hlinkClick r:id="" action="ppaction://media"/>
          </p:cNvPr>
          <p:cNvPicPr>
            <a:picLocks noRot="1" noChangeAspect="1"/>
          </p:cNvPicPr>
          <p:nvPr>
            <a:audioFile r:link="rId1"/>
          </p:nvPr>
        </p:nvPicPr>
        <p:blipFill>
          <a:blip r:embed="rId3"/>
          <a:stretch>
            <a:fillRect/>
          </a:stretch>
        </p:blipFill>
        <p:spPr>
          <a:xfrm>
            <a:off x="179512" y="6453336"/>
            <a:ext cx="304800" cy="243840"/>
          </a:xfrm>
          <a:prstGeom prst="rect">
            <a:avLst/>
          </a:prstGeom>
        </p:spPr>
      </p:pic>
    </p:spTree>
  </p:cSld>
  <p:clrMapOvr>
    <a:masterClrMapping/>
  </p:clrMapOvr>
  <p:transition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648" y="764704"/>
            <a:ext cx="7924800" cy="144016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On hearing the alarm, all contractors, staff and visitors must make their way out of the venue by the nearest available exit</a:t>
            </a:r>
          </a:p>
          <a:p>
            <a:endParaRPr lang="en-GB" dirty="0"/>
          </a:p>
        </p:txBody>
      </p:sp>
      <p:sp>
        <p:nvSpPr>
          <p:cNvPr id="4" name="Content Placeholder 2"/>
          <p:cNvSpPr txBox="1">
            <a:spLocks/>
          </p:cNvSpPr>
          <p:nvPr/>
        </p:nvSpPr>
        <p:spPr bwMode="auto">
          <a:xfrm>
            <a:off x="683568" y="2204864"/>
            <a:ext cx="7924800"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The venue has two assembly points; </a:t>
            </a:r>
          </a:p>
          <a:p>
            <a:pPr marL="742950" marR="0" lvl="1" indent="-285750" algn="l" defTabSz="457200" rtl="0" eaLnBrk="0" fontAlgn="base" latinLnBrk="0" hangingPunct="0">
              <a:lnSpc>
                <a:spcPct val="100000"/>
              </a:lnSpc>
              <a:spcBef>
                <a:spcPct val="20000"/>
              </a:spcBef>
              <a:spcAft>
                <a:spcPts val="1200"/>
              </a:spcAft>
              <a:buClrTx/>
              <a:buSzPct val="100000"/>
              <a:buFontTx/>
              <a:buNone/>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 The Rear Car Park, and</a:t>
            </a:r>
          </a:p>
          <a:p>
            <a:pPr marL="742950" marR="0" lvl="1" indent="-285750" algn="l" defTabSz="457200" rtl="0" eaLnBrk="0" fontAlgn="base" latinLnBrk="0" hangingPunct="0">
              <a:lnSpc>
                <a:spcPct val="100000"/>
              </a:lnSpc>
              <a:spcBef>
                <a:spcPct val="20000"/>
              </a:spcBef>
              <a:spcAft>
                <a:spcPts val="1200"/>
              </a:spcAft>
              <a:buClrTx/>
              <a:buSzPct val="100000"/>
              <a:buFontTx/>
              <a:buNone/>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 The Front Forecourt, Windmill Street</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5" name="Content Placeholder 2"/>
          <p:cNvSpPr txBox="1">
            <a:spLocks/>
          </p:cNvSpPr>
          <p:nvPr/>
        </p:nvSpPr>
        <p:spPr bwMode="auto">
          <a:xfrm>
            <a:off x="683568" y="3933056"/>
            <a:ext cx="79248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All persons are to evacuate to the closest assembly point</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Tree>
  </p:cSld>
  <p:clrMapOvr>
    <a:masterClrMapping/>
  </p:clrMapOvr>
  <p:transition advClick="0" advTm="2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5200"/>
                            </p:stCondLst>
                            <p:childTnLst>
                              <p:par>
                                <p:cTn id="9" presetID="10" presetClass="entr" presetSubtype="0" fill="hold" grpId="0" nodeType="afterEffect">
                                  <p:stCondLst>
                                    <p:cond delay="500"/>
                                  </p:stCondLst>
                                  <p:iterate type="wd">
                                    <p:tmPct val="1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8900"/>
                            </p:stCondLst>
                            <p:childTnLst>
                              <p:par>
                                <p:cTn id="13" presetID="10" presetClass="entr" presetSubtype="0" fill="hold" grpId="0" nodeType="afterEffect">
                                  <p:stCondLst>
                                    <p:cond delay="500"/>
                                  </p:stCondLst>
                                  <p:iterate type="wd">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12600"/>
                            </p:stCondLst>
                            <p:childTnLst>
                              <p:par>
                                <p:cTn id="17" presetID="10" presetClass="entr" presetSubtype="0" fill="hold" grpId="0" nodeType="after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2656"/>
            <a:ext cx="7924800" cy="685800"/>
          </a:xfrm>
        </p:spPr>
        <p:txBody>
          <a:bodyPr/>
          <a:lstStyle/>
          <a:p>
            <a:r>
              <a:rPr lang="en-GB" dirty="0"/>
              <a:t>Fire assembly points</a:t>
            </a:r>
          </a:p>
        </p:txBody>
      </p:sp>
      <p:pic>
        <p:nvPicPr>
          <p:cNvPr id="4" name="Picture 4" descr="Muster point plan.jpg"/>
          <p:cNvPicPr>
            <a:picLocks noGrp="1" noChangeAspect="1"/>
          </p:cNvPicPr>
          <p:nvPr>
            <p:ph idx="1"/>
          </p:nvPr>
        </p:nvPicPr>
        <p:blipFill>
          <a:blip r:embed="rId2"/>
          <a:srcRect/>
          <a:stretch>
            <a:fillRect/>
          </a:stretch>
        </p:blipFill>
        <p:spPr bwMode="auto">
          <a:xfrm>
            <a:off x="1134586" y="1124744"/>
            <a:ext cx="6677774" cy="4797896"/>
          </a:xfrm>
          <a:prstGeom prst="rect">
            <a:avLst/>
          </a:prstGeom>
          <a:noFill/>
          <a:ln w="9525">
            <a:noFill/>
            <a:miter lim="800000"/>
            <a:headEnd/>
            <a:tailEnd/>
          </a:ln>
        </p:spPr>
      </p:pic>
      <p:sp>
        <p:nvSpPr>
          <p:cNvPr id="5" name="Left Arrow 4"/>
          <p:cNvSpPr/>
          <p:nvPr/>
        </p:nvSpPr>
        <p:spPr>
          <a:xfrm rot="19819799">
            <a:off x="6420616" y="3339808"/>
            <a:ext cx="1856341" cy="3601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7812360" y="2350621"/>
            <a:ext cx="1331640" cy="646331"/>
          </a:xfrm>
          <a:prstGeom prst="rect">
            <a:avLst/>
          </a:prstGeom>
          <a:noFill/>
        </p:spPr>
        <p:txBody>
          <a:bodyPr wrap="square" rtlCol="0">
            <a:spAutoFit/>
          </a:bodyPr>
          <a:lstStyle/>
          <a:p>
            <a:r>
              <a:rPr lang="en-GB" dirty="0"/>
              <a:t>Front Forecourt</a:t>
            </a:r>
          </a:p>
        </p:txBody>
      </p:sp>
      <p:sp>
        <p:nvSpPr>
          <p:cNvPr id="7" name="Left Arrow 6"/>
          <p:cNvSpPr/>
          <p:nvPr/>
        </p:nvSpPr>
        <p:spPr>
          <a:xfrm rot="12641988">
            <a:off x="551190" y="3392982"/>
            <a:ext cx="1856341" cy="3601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0" y="2494637"/>
            <a:ext cx="1331640" cy="646331"/>
          </a:xfrm>
          <a:prstGeom prst="rect">
            <a:avLst/>
          </a:prstGeom>
          <a:noFill/>
        </p:spPr>
        <p:txBody>
          <a:bodyPr wrap="square" rtlCol="0">
            <a:spAutoFit/>
          </a:bodyPr>
          <a:lstStyle/>
          <a:p>
            <a:r>
              <a:rPr lang="en-GB" dirty="0"/>
              <a:t>Rear Car Park</a:t>
            </a:r>
          </a:p>
        </p:txBody>
      </p:sp>
    </p:spTree>
  </p:cSld>
  <p:clrMapOvr>
    <a:masterClrMapping/>
  </p:clrMapOvr>
  <p:transition advClick="0" advTm="1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029200"/>
          </a:xfrm>
        </p:spPr>
        <p:txBody>
          <a:bodyPr/>
          <a:lstStyle/>
          <a:p>
            <a:pPr algn="ctr"/>
            <a:r>
              <a:rPr lang="en-GB" sz="6000" dirty="0"/>
              <a:t>Building</a:t>
            </a:r>
          </a:p>
        </p:txBody>
      </p:sp>
    </p:spTree>
  </p:cSld>
  <p:clrMapOvr>
    <a:masterClrMapping/>
  </p:clrMapOvr>
  <p:transition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457200"/>
            <a:ext cx="7924800" cy="4772000"/>
          </a:xfrm>
        </p:spPr>
        <p:txBody>
          <a:bodyPr/>
          <a:lstStyle/>
          <a:p>
            <a:pPr algn="ctr" eaLnBrk="1" hangingPunct="1"/>
            <a:r>
              <a:rPr lang="en-US" sz="6000" dirty="0">
                <a:latin typeface="Calibri" pitchFamily="34" charset="0"/>
                <a:cs typeface="Calibri" pitchFamily="34" charset="0"/>
              </a:rPr>
              <a:t>Manchester Central </a:t>
            </a:r>
            <a:br>
              <a:rPr lang="en-US" sz="6000" dirty="0">
                <a:latin typeface="Calibri" pitchFamily="34" charset="0"/>
                <a:cs typeface="Calibri" pitchFamily="34" charset="0"/>
              </a:rPr>
            </a:br>
            <a:r>
              <a:rPr lang="en-US" sz="6000" dirty="0">
                <a:latin typeface="Calibri" pitchFamily="34" charset="0"/>
                <a:cs typeface="Calibri" pitchFamily="34" charset="0"/>
              </a:rPr>
              <a:t>Site Induction</a:t>
            </a:r>
          </a:p>
        </p:txBody>
      </p:sp>
    </p:spTree>
  </p:cSld>
  <p:clrMapOvr>
    <a:masterClrMapping/>
  </p:clrMapOvr>
  <p:transition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M:\Manchester Central Image Library\Exterior\Low-res JPEGS\DSC4904_low.jpg"/>
          <p:cNvPicPr>
            <a:picLocks noChangeAspect="1" noChangeArrowheads="1"/>
          </p:cNvPicPr>
          <p:nvPr/>
        </p:nvPicPr>
        <p:blipFill>
          <a:blip r:embed="rId2"/>
          <a:srcRect l="2269" r="5847"/>
          <a:stretch>
            <a:fillRect/>
          </a:stretch>
        </p:blipFill>
        <p:spPr bwMode="auto">
          <a:xfrm>
            <a:off x="179512" y="332656"/>
            <a:ext cx="8748464" cy="6336704"/>
          </a:xfrm>
          <a:prstGeom prst="rect">
            <a:avLst/>
          </a:prstGeom>
          <a:noFill/>
        </p:spPr>
      </p:pic>
    </p:spTree>
  </p:cSld>
  <p:clrMapOvr>
    <a:masterClrMapping/>
  </p:clrMapOvr>
  <p:transition advClick="0" advTm="3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Site Rules</a:t>
            </a:r>
          </a:p>
        </p:txBody>
      </p:sp>
      <p:sp>
        <p:nvSpPr>
          <p:cNvPr id="3" name="Content Placeholder 2"/>
          <p:cNvSpPr>
            <a:spLocks noGrp="1"/>
          </p:cNvSpPr>
          <p:nvPr>
            <p:ph idx="1"/>
          </p:nvPr>
        </p:nvSpPr>
        <p:spPr>
          <a:xfrm>
            <a:off x="609600" y="1295400"/>
            <a:ext cx="7924800" cy="1989584"/>
          </a:xfrm>
        </p:spPr>
        <p:txBody>
          <a:bodyPr/>
          <a:lstStyle/>
          <a:p>
            <a:r>
              <a:rPr lang="en-GB" dirty="0"/>
              <a:t>Activities requiring a permit cannot take place in the venue (including the event space) without the appropriate permit being issued. Activities requiring a permit include, but are not limited to:</a:t>
            </a:r>
            <a:endParaRPr lang="en-GB" sz="2200" dirty="0"/>
          </a:p>
          <a:p>
            <a:endParaRPr lang="en-GB" dirty="0">
              <a:solidFill>
                <a:schemeClr val="bg1"/>
              </a:solidFill>
            </a:endParaRPr>
          </a:p>
          <a:p>
            <a:endParaRPr lang="en-GB" dirty="0"/>
          </a:p>
        </p:txBody>
      </p:sp>
      <p:sp>
        <p:nvSpPr>
          <p:cNvPr id="4" name="Content Placeholder 2"/>
          <p:cNvSpPr txBox="1">
            <a:spLocks/>
          </p:cNvSpPr>
          <p:nvPr/>
        </p:nvSpPr>
        <p:spPr bwMode="auto">
          <a:xfrm>
            <a:off x="467544" y="3068960"/>
            <a:ext cx="792480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457200" rtl="0" eaLnBrk="0" fontAlgn="base" latinLnBrk="0" hangingPunct="0">
              <a:lnSpc>
                <a:spcPct val="100000"/>
              </a:lnSpc>
              <a:spcBef>
                <a:spcPct val="20000"/>
              </a:spcBef>
              <a:spcAft>
                <a:spcPts val="1200"/>
              </a:spcAft>
              <a:buClrTx/>
              <a:buSzPct val="100000"/>
              <a:buFont typeface="Arial" pitchFamily="34" charset="0"/>
              <a:buChar char="•"/>
              <a:tabLst/>
              <a:defRPr/>
            </a:pPr>
            <a:r>
              <a:rPr kumimoji="0" lang="en-GB" sz="2200" b="0" i="0" u="none" strike="noStrike" kern="1200" cap="none" spc="0" normalizeH="0" baseline="0" noProof="0" dirty="0">
                <a:ln>
                  <a:noFill/>
                </a:ln>
                <a:solidFill>
                  <a:schemeClr val="tx1"/>
                </a:solidFill>
                <a:effectLst/>
                <a:uLnTx/>
                <a:uFillTx/>
                <a:latin typeface="Calibri"/>
                <a:ea typeface="Calibri" pitchFamily="34" charset="0"/>
                <a:cs typeface="Calibri"/>
              </a:rPr>
              <a:t>Hot Works, Working at Height, Working in HV Switch rooms / Plant Areas; Working in Confined Spaces, Working within Areas Subject to Access Control.</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bg1"/>
              </a:solidFill>
              <a:effectLst/>
              <a:uLnTx/>
              <a:uFillTx/>
              <a:latin typeface="Calibri"/>
              <a:ea typeface="Calibri" pitchFamily="34" charset="0"/>
              <a:cs typeface="Calibri"/>
            </a:endParaRP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5" name="Content Placeholder 2"/>
          <p:cNvSpPr txBox="1">
            <a:spLocks/>
          </p:cNvSpPr>
          <p:nvPr/>
        </p:nvSpPr>
        <p:spPr bwMode="auto">
          <a:xfrm>
            <a:off x="463624" y="4149080"/>
            <a:ext cx="7924800"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457200" rtl="0" eaLnBrk="0" fontAlgn="base" latinLnBrk="0" hangingPunct="0">
              <a:lnSpc>
                <a:spcPct val="100000"/>
              </a:lnSpc>
              <a:spcBef>
                <a:spcPct val="20000"/>
              </a:spcBef>
              <a:spcAft>
                <a:spcPts val="1200"/>
              </a:spcAft>
              <a:buClrTx/>
              <a:buSzPct val="100000"/>
              <a:buFont typeface="Arial" pitchFamily="34" charset="0"/>
              <a:buChar char="•"/>
              <a:tabLst/>
              <a:defRPr/>
            </a:pPr>
            <a:r>
              <a:rPr kumimoji="0" lang="en-GB" sz="2200" b="0" i="0" u="none" strike="noStrike" kern="1200" cap="none" spc="0" normalizeH="0" baseline="0" noProof="0" dirty="0">
                <a:ln>
                  <a:noFill/>
                </a:ln>
                <a:solidFill>
                  <a:schemeClr val="tx1"/>
                </a:solidFill>
                <a:effectLst/>
                <a:uLnTx/>
                <a:uFillTx/>
                <a:latin typeface="Calibri"/>
                <a:ea typeface="Calibri" pitchFamily="34" charset="0"/>
                <a:cs typeface="Calibri"/>
              </a:rPr>
              <a:t>Permits and access to the relevant areas are only provided by FM once associated paperwork has been submitted and reviewed </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bg1"/>
              </a:solidFill>
              <a:effectLst/>
              <a:uLnTx/>
              <a:uFillTx/>
              <a:latin typeface="Calibri"/>
              <a:ea typeface="Calibri" pitchFamily="34" charset="0"/>
              <a:cs typeface="Calibri"/>
            </a:endParaRP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Tree>
  </p:cSld>
  <p:clrMapOvr>
    <a:masterClrMapping/>
  </p:clrMapOvr>
  <p:transition advClick="0" advTm="2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7500"/>
                            </p:stCondLst>
                            <p:childTnLst>
                              <p:par>
                                <p:cTn id="9" presetID="10" presetClass="entr" presetSubtype="0" fill="hold" grpId="0" nodeType="afterEffect">
                                  <p:stCondLst>
                                    <p:cond delay="4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48680"/>
            <a:ext cx="7924800" cy="1080120"/>
          </a:xfrm>
        </p:spPr>
        <p:txBody>
          <a:bodyPr/>
          <a:lstStyle/>
          <a:p>
            <a:r>
              <a:rPr lang="en-GB" dirty="0"/>
              <a:t>A number of toilet and wash facilities are provided throughout the building</a:t>
            </a:r>
          </a:p>
          <a:p>
            <a:endParaRPr lang="en-GB" dirty="0"/>
          </a:p>
        </p:txBody>
      </p:sp>
      <p:sp>
        <p:nvSpPr>
          <p:cNvPr id="4" name="Content Placeholder 2"/>
          <p:cNvSpPr txBox="1">
            <a:spLocks/>
          </p:cNvSpPr>
          <p:nvPr/>
        </p:nvSpPr>
        <p:spPr bwMode="auto">
          <a:xfrm>
            <a:off x="609600" y="1412776"/>
            <a:ext cx="7924800"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If you have been provided with a fob / access card, it is important that you do not allow other people to ‘tailgate’ you when walking through different access controlled doors</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5" name="Content Placeholder 2"/>
          <p:cNvSpPr txBox="1">
            <a:spLocks/>
          </p:cNvSpPr>
          <p:nvPr/>
        </p:nvSpPr>
        <p:spPr bwMode="auto">
          <a:xfrm>
            <a:off x="609600" y="3068960"/>
            <a:ext cx="7924800"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If you have been issued with a radio, ensure that you know your radio channel allocation, and other department channels</a:t>
            </a:r>
          </a:p>
          <a:p>
            <a:pPr marL="742950" marR="0" lvl="1" indent="-285750" algn="l" defTabSz="457200" rtl="0" eaLnBrk="0" fontAlgn="base" latinLnBrk="0" hangingPunct="0">
              <a:lnSpc>
                <a:spcPct val="100000"/>
              </a:lnSpc>
              <a:spcBef>
                <a:spcPct val="20000"/>
              </a:spcBef>
              <a:spcAft>
                <a:spcPts val="1200"/>
              </a:spcAft>
              <a:buClrTx/>
              <a:buSzPct val="100000"/>
              <a:buFontTx/>
              <a:buNone/>
              <a:tabLst/>
              <a:defRPr/>
            </a:pPr>
            <a:r>
              <a:rPr kumimoji="0" lang="en-GB" sz="1500" b="0" i="0" u="none" strike="noStrike" kern="1200" cap="none" spc="0" normalizeH="0" baseline="0" noProof="0" dirty="0">
                <a:ln>
                  <a:noFill/>
                </a:ln>
                <a:solidFill>
                  <a:schemeClr val="tx1"/>
                </a:solidFill>
                <a:effectLst/>
                <a:uLnTx/>
                <a:uFillTx/>
                <a:latin typeface="Calibri"/>
                <a:ea typeface="Calibri" pitchFamily="34" charset="0"/>
                <a:cs typeface="Calibri"/>
              </a:rPr>
              <a:t>Channel 1 – Security		Channel 2 – Events		Channel 4 – Hospitality	</a:t>
            </a:r>
          </a:p>
          <a:p>
            <a:pPr marL="742950" marR="0" lvl="1" indent="-285750" algn="l" defTabSz="457200" rtl="0" eaLnBrk="0" fontAlgn="base" latinLnBrk="0" hangingPunct="0">
              <a:lnSpc>
                <a:spcPct val="100000"/>
              </a:lnSpc>
              <a:spcBef>
                <a:spcPct val="20000"/>
              </a:spcBef>
              <a:spcAft>
                <a:spcPts val="1200"/>
              </a:spcAft>
              <a:buClrTx/>
              <a:buSzPct val="100000"/>
              <a:buFontTx/>
              <a:buNone/>
              <a:tabLst/>
              <a:defRPr/>
            </a:pPr>
            <a:r>
              <a:rPr kumimoji="0" lang="en-GB" sz="1500" b="0" i="0" u="none" strike="noStrike" kern="1200" cap="none" spc="0" normalizeH="0" baseline="0" noProof="0" dirty="0">
                <a:ln>
                  <a:noFill/>
                </a:ln>
                <a:solidFill>
                  <a:schemeClr val="tx1"/>
                </a:solidFill>
                <a:effectLst/>
                <a:uLnTx/>
                <a:uFillTx/>
                <a:latin typeface="Calibri"/>
                <a:ea typeface="Calibri" pitchFamily="34" charset="0"/>
                <a:cs typeface="Calibri"/>
              </a:rPr>
              <a:t>Channel 5 – FM			Channel 6 – First Aid		Channel 7 – Traffic 	</a:t>
            </a:r>
          </a:p>
          <a:p>
            <a:pPr marL="742950" marR="0" lvl="1" indent="-285750" algn="l" defTabSz="457200" rtl="0" eaLnBrk="0" fontAlgn="base" latinLnBrk="0" hangingPunct="0">
              <a:lnSpc>
                <a:spcPct val="100000"/>
              </a:lnSpc>
              <a:spcBef>
                <a:spcPct val="20000"/>
              </a:spcBef>
              <a:spcAft>
                <a:spcPts val="1200"/>
              </a:spcAft>
              <a:buClrTx/>
              <a:buSzPct val="100000"/>
              <a:buFontTx/>
              <a:buNone/>
              <a:tabLst/>
              <a:defRPr/>
            </a:pPr>
            <a:r>
              <a:rPr kumimoji="0" lang="en-GB" sz="1500" b="0" i="0" u="none" strike="noStrike" kern="1200" cap="none" spc="0" normalizeH="0" baseline="0" noProof="0" dirty="0">
                <a:ln>
                  <a:noFill/>
                </a:ln>
                <a:solidFill>
                  <a:schemeClr val="tx1"/>
                </a:solidFill>
                <a:effectLst/>
                <a:uLnTx/>
                <a:uFillTx/>
                <a:latin typeface="Calibri"/>
                <a:ea typeface="Calibri" pitchFamily="34" charset="0"/>
                <a:cs typeface="Calibri"/>
              </a:rPr>
              <a:t>Channel 8 – Hs/keeping		Channel </a:t>
            </a:r>
            <a:r>
              <a:rPr lang="en-GB" sz="1500" dirty="0">
                <a:latin typeface="Calibri"/>
                <a:ea typeface="Calibri" pitchFamily="34" charset="0"/>
                <a:cs typeface="Calibri"/>
              </a:rPr>
              <a:t>9</a:t>
            </a:r>
            <a:r>
              <a:rPr kumimoji="0" lang="en-GB" sz="1500" b="0" i="0" u="none" strike="noStrike" kern="1200" cap="none" spc="0" normalizeH="0" baseline="0" noProof="0" dirty="0">
                <a:ln>
                  <a:noFill/>
                </a:ln>
                <a:solidFill>
                  <a:schemeClr val="tx1"/>
                </a:solidFill>
                <a:effectLst/>
                <a:uLnTx/>
                <a:uFillTx/>
                <a:latin typeface="Calibri"/>
                <a:ea typeface="Calibri" pitchFamily="34" charset="0"/>
                <a:cs typeface="Calibri"/>
              </a:rPr>
              <a:t> – Floor Services	Channel 10 – </a:t>
            </a:r>
            <a:r>
              <a:rPr lang="en-GB" sz="1500" dirty="0">
                <a:latin typeface="Calibri"/>
                <a:ea typeface="Calibri" pitchFamily="34" charset="0"/>
                <a:cs typeface="Calibri"/>
              </a:rPr>
              <a:t>Stewards</a:t>
            </a:r>
            <a:r>
              <a:rPr kumimoji="0" lang="en-GB" sz="1500" b="0" i="0" u="none" strike="noStrike" kern="1200" cap="none" spc="0" normalizeH="0" baseline="0" noProof="0" dirty="0">
                <a:ln>
                  <a:noFill/>
                </a:ln>
                <a:solidFill>
                  <a:schemeClr val="tx1"/>
                </a:solidFill>
                <a:effectLst/>
                <a:uLnTx/>
                <a:uFillTx/>
                <a:latin typeface="Calibri"/>
                <a:ea typeface="Calibri" pitchFamily="34" charset="0"/>
                <a:cs typeface="Calibri"/>
              </a:rPr>
              <a:t>	</a:t>
            </a:r>
          </a:p>
          <a:p>
            <a:pPr marL="742950" marR="0" lvl="1" indent="-285750" algn="l" defTabSz="457200" rtl="0" eaLnBrk="0" fontAlgn="base" latinLnBrk="0" hangingPunct="0">
              <a:lnSpc>
                <a:spcPct val="100000"/>
              </a:lnSpc>
              <a:spcBef>
                <a:spcPct val="20000"/>
              </a:spcBef>
              <a:spcAft>
                <a:spcPts val="1200"/>
              </a:spcAft>
              <a:buClrTx/>
              <a:buSzPct val="100000"/>
              <a:buFontTx/>
              <a:buNone/>
              <a:tabLst/>
              <a:defRPr/>
            </a:pPr>
            <a:r>
              <a:rPr kumimoji="0" lang="en-GB" sz="1500" b="0" i="0" u="none" strike="noStrike" kern="1200" cap="none" spc="0" normalizeH="0" baseline="0" noProof="0" dirty="0">
                <a:ln>
                  <a:noFill/>
                </a:ln>
                <a:solidFill>
                  <a:schemeClr val="tx1"/>
                </a:solidFill>
                <a:effectLst/>
                <a:uLnTx/>
                <a:uFillTx/>
                <a:latin typeface="Calibri"/>
                <a:ea typeface="Calibri" pitchFamily="34" charset="0"/>
                <a:cs typeface="Calibri"/>
              </a:rPr>
              <a:t>Channel 12 – GES			</a:t>
            </a:r>
            <a:r>
              <a:rPr lang="en-GB" sz="1500" dirty="0">
                <a:latin typeface="Calibri"/>
                <a:ea typeface="Calibri" pitchFamily="34" charset="0"/>
                <a:cs typeface="Calibri"/>
              </a:rPr>
              <a:t>Channel 11 – AV / IT		</a:t>
            </a:r>
            <a:r>
              <a:rPr kumimoji="0" lang="en-GB" sz="1500" b="0" i="0" u="none" strike="noStrike" kern="1200" cap="none" spc="0" normalizeH="0" baseline="0" noProof="0" dirty="0">
                <a:ln>
                  <a:noFill/>
                </a:ln>
                <a:solidFill>
                  <a:schemeClr val="tx1"/>
                </a:solidFill>
                <a:effectLst/>
                <a:uLnTx/>
                <a:uFillTx/>
                <a:latin typeface="Calibri"/>
                <a:ea typeface="Calibri" pitchFamily="34" charset="0"/>
                <a:cs typeface="Calibri"/>
              </a:rPr>
              <a:t>Channel 16 -  Emergency </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Tree>
  </p:cSld>
  <p:clrMapOvr>
    <a:masterClrMapping/>
  </p:clrMapOvr>
  <p:transition advClick="0" advTm="2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5000"/>
                            </p:stCondLst>
                            <p:childTnLst>
                              <p:par>
                                <p:cTn id="9" presetID="10" presetClass="entr" presetSubtype="0" fill="hold" grpId="0" nodeType="afterEffect">
                                  <p:stCondLst>
                                    <p:cond delay="300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a:t>
            </a:r>
          </a:p>
        </p:txBody>
      </p:sp>
      <p:sp>
        <p:nvSpPr>
          <p:cNvPr id="3" name="Content Placeholder 2"/>
          <p:cNvSpPr>
            <a:spLocks noGrp="1"/>
          </p:cNvSpPr>
          <p:nvPr>
            <p:ph idx="1"/>
          </p:nvPr>
        </p:nvSpPr>
        <p:spPr>
          <a:xfrm>
            <a:off x="609600" y="1295400"/>
            <a:ext cx="7924800" cy="909464"/>
          </a:xfrm>
        </p:spPr>
        <p:txBody>
          <a:bodyPr/>
          <a:lstStyle/>
          <a:p>
            <a:r>
              <a:rPr lang="en-GB" dirty="0"/>
              <a:t>Manchester Central are committed to responsible waste management and delivering sustainable events.</a:t>
            </a:r>
          </a:p>
        </p:txBody>
      </p:sp>
      <p:sp>
        <p:nvSpPr>
          <p:cNvPr id="4" name="Content Placeholder 2"/>
          <p:cNvSpPr txBox="1">
            <a:spLocks/>
          </p:cNvSpPr>
          <p:nvPr/>
        </p:nvSpPr>
        <p:spPr bwMode="auto">
          <a:xfrm>
            <a:off x="609600" y="2231504"/>
            <a:ext cx="7924800" cy="1341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It is a requirement that all FM and Event contractors manage their waste responsibly, removing from site accordingly.</a:t>
            </a:r>
          </a:p>
        </p:txBody>
      </p:sp>
      <p:sp>
        <p:nvSpPr>
          <p:cNvPr id="5" name="Content Placeholder 2"/>
          <p:cNvSpPr txBox="1">
            <a:spLocks/>
          </p:cNvSpPr>
          <p:nvPr/>
        </p:nvSpPr>
        <p:spPr bwMode="auto">
          <a:xfrm>
            <a:off x="609600" y="3455640"/>
            <a:ext cx="7924800" cy="1557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The venue has a recycling centre which is used to segregate and recycle all waste including wood, electrical equipment and metal from site. </a:t>
            </a:r>
          </a:p>
        </p:txBody>
      </p:sp>
      <p:sp>
        <p:nvSpPr>
          <p:cNvPr id="6" name="Content Placeholder 2"/>
          <p:cNvSpPr txBox="1">
            <a:spLocks/>
          </p:cNvSpPr>
          <p:nvPr/>
        </p:nvSpPr>
        <p:spPr bwMode="auto">
          <a:xfrm>
            <a:off x="607640" y="4653136"/>
            <a:ext cx="7924800" cy="1269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All environmental incidents must be reported to Manchester Central via</a:t>
            </a:r>
            <a:r>
              <a:rPr kumimoji="0" lang="en-GB" sz="2600" b="0" i="0" u="none" strike="noStrike" kern="1200" cap="none" spc="0" normalizeH="0" noProof="0" dirty="0">
                <a:ln>
                  <a:noFill/>
                </a:ln>
                <a:solidFill>
                  <a:schemeClr val="tx1"/>
                </a:solidFill>
                <a:effectLst/>
                <a:uLnTx/>
                <a:uFillTx/>
                <a:latin typeface="Calibri"/>
                <a:ea typeface="Calibri" pitchFamily="34" charset="0"/>
                <a:cs typeface="Calibri"/>
              </a:rPr>
              <a:t> the site manager or supervisor</a:t>
            </a: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Tree>
  </p:cSld>
  <p:clrMapOvr>
    <a:masterClrMapping/>
  </p:clrMapOvr>
  <p:transition advTm="2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5000"/>
                            </p:stCondLst>
                            <p:childTnLst>
                              <p:par>
                                <p:cTn id="9" presetID="10" presetClass="entr" presetSubtype="0" fill="hold" grpId="0" nodeType="afterEffect">
                                  <p:stCondLst>
                                    <p:cond delay="4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11000"/>
                            </p:stCondLst>
                            <p:childTnLst>
                              <p:par>
                                <p:cTn id="13" presetID="10" presetClass="entr" presetSubtype="0" fill="hold" grpId="0" nodeType="afterEffect">
                                  <p:stCondLst>
                                    <p:cond delay="4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a:t>
            </a:r>
          </a:p>
        </p:txBody>
      </p:sp>
      <p:sp>
        <p:nvSpPr>
          <p:cNvPr id="3" name="Content Placeholder 2"/>
          <p:cNvSpPr>
            <a:spLocks noGrp="1"/>
          </p:cNvSpPr>
          <p:nvPr>
            <p:ph idx="1"/>
          </p:nvPr>
        </p:nvSpPr>
        <p:spPr>
          <a:xfrm>
            <a:off x="609600" y="1628800"/>
            <a:ext cx="7924800" cy="4191000"/>
          </a:xfrm>
        </p:spPr>
        <p:txBody>
          <a:bodyPr/>
          <a:lstStyle/>
          <a:p>
            <a:pPr marL="0" indent="0">
              <a:buNone/>
            </a:pPr>
            <a:r>
              <a:rPr lang="en-GB" dirty="0"/>
              <a:t>If you require further information, please contact your event organiser or contact venue safety on: </a:t>
            </a:r>
          </a:p>
          <a:p>
            <a:pPr marL="0" indent="0">
              <a:buNone/>
            </a:pPr>
            <a:r>
              <a:rPr lang="en-GB" dirty="0"/>
              <a:t>Email: HSE@manchestercentral.co.uk </a:t>
            </a:r>
          </a:p>
          <a:p>
            <a:pPr marL="0" indent="0">
              <a:buNone/>
            </a:pPr>
            <a:r>
              <a:rPr lang="en-GB" dirty="0"/>
              <a:t>Telephone: 0161 834 2700</a:t>
            </a:r>
          </a:p>
          <a:p>
            <a:endParaRPr lang="en-GB" dirty="0"/>
          </a:p>
        </p:txBody>
      </p:sp>
    </p:spTree>
  </p:cSld>
  <p:clrMapOvr>
    <a:masterClrMapping/>
  </p:clrMapOvr>
  <p:transition advClick="0" advTm="18000">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3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of this induction:</a:t>
            </a:r>
          </a:p>
        </p:txBody>
      </p:sp>
      <p:sp>
        <p:nvSpPr>
          <p:cNvPr id="5" name="Text Box 5"/>
          <p:cNvSpPr txBox="1">
            <a:spLocks noChangeArrowheads="1"/>
          </p:cNvSpPr>
          <p:nvPr/>
        </p:nvSpPr>
        <p:spPr bwMode="auto">
          <a:xfrm>
            <a:off x="685800" y="1484784"/>
            <a:ext cx="7848600" cy="447632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a:spcBef>
                <a:spcPct val="20000"/>
              </a:spcBef>
              <a:spcAft>
                <a:spcPts val="1200"/>
              </a:spcAft>
              <a:buSzPct val="100000"/>
            </a:pPr>
            <a:r>
              <a:rPr lang="cy-GB" sz="2600" dirty="0">
                <a:latin typeface="Calibri" pitchFamily="34" charset="0"/>
                <a:ea typeface="Calibri" pitchFamily="34" charset="0"/>
                <a:cs typeface="Calibri" pitchFamily="34" charset="0"/>
              </a:rPr>
              <a:t>Identifying key information and instruction necessary to work safely at Manchester Central, including:</a:t>
            </a:r>
          </a:p>
          <a:p>
            <a:pPr marL="342900" indent="-342900" defTabSz="457200">
              <a:spcBef>
                <a:spcPct val="20000"/>
              </a:spcBef>
              <a:spcAft>
                <a:spcPts val="1200"/>
              </a:spcAft>
              <a:buSzPct val="100000"/>
            </a:pPr>
            <a:endParaRPr lang="cy-GB" sz="2600" dirty="0">
              <a:latin typeface="Calibri" pitchFamily="34" charset="0"/>
              <a:ea typeface="Calibri" pitchFamily="34" charset="0"/>
              <a:cs typeface="Calibri" pitchFamily="34" charset="0"/>
            </a:endParaRPr>
          </a:p>
          <a:p>
            <a:pPr marL="342900" indent="-342900" defTabSz="457200">
              <a:spcBef>
                <a:spcPct val="20000"/>
              </a:spcBef>
              <a:spcAft>
                <a:spcPts val="1200"/>
              </a:spcAft>
              <a:buSzPct val="100000"/>
              <a:buBlip>
                <a:blip r:embed="rId2"/>
              </a:buBlip>
            </a:pPr>
            <a:r>
              <a:rPr lang="cy-GB" sz="2600" dirty="0">
                <a:latin typeface="Calibri" pitchFamily="34" charset="0"/>
                <a:ea typeface="Calibri" pitchFamily="34" charset="0"/>
                <a:cs typeface="Calibri" pitchFamily="34" charset="0"/>
              </a:rPr>
              <a:t> Fire evacuation procedures</a:t>
            </a:r>
          </a:p>
          <a:p>
            <a:pPr marL="342900" indent="-342900" defTabSz="457200">
              <a:spcBef>
                <a:spcPct val="20000"/>
              </a:spcBef>
              <a:spcAft>
                <a:spcPts val="1200"/>
              </a:spcAft>
              <a:buSzPct val="100000"/>
              <a:buBlip>
                <a:blip r:embed="rId2"/>
              </a:buBlip>
            </a:pPr>
            <a:r>
              <a:rPr lang="cy-GB" sz="2600" dirty="0">
                <a:latin typeface="Calibri" pitchFamily="34" charset="0"/>
                <a:ea typeface="Calibri" pitchFamily="34" charset="0"/>
                <a:cs typeface="Calibri" pitchFamily="34" charset="0"/>
              </a:rPr>
              <a:t> Permit to work procedure</a:t>
            </a:r>
          </a:p>
          <a:p>
            <a:pPr marL="342900" indent="-342900" defTabSz="457200">
              <a:spcBef>
                <a:spcPct val="20000"/>
              </a:spcBef>
              <a:spcAft>
                <a:spcPts val="1200"/>
              </a:spcAft>
              <a:buSzPct val="100000"/>
              <a:buBlip>
                <a:blip r:embed="rId2"/>
              </a:buBlip>
            </a:pPr>
            <a:r>
              <a:rPr lang="cy-GB" sz="2600" dirty="0">
                <a:latin typeface="Calibri" pitchFamily="34" charset="0"/>
                <a:ea typeface="Calibri" pitchFamily="34" charset="0"/>
                <a:cs typeface="Calibri" pitchFamily="34" charset="0"/>
              </a:rPr>
              <a:t> Event build and breakdown procedures</a:t>
            </a:r>
          </a:p>
          <a:p>
            <a:pPr marL="342900" indent="-342900" defTabSz="457200">
              <a:spcBef>
                <a:spcPct val="20000"/>
              </a:spcBef>
              <a:spcAft>
                <a:spcPts val="1200"/>
              </a:spcAft>
              <a:buSzPct val="100000"/>
              <a:buBlip>
                <a:blip r:embed="rId2"/>
              </a:buBlip>
            </a:pPr>
            <a:r>
              <a:rPr lang="cy-GB" sz="2600" dirty="0">
                <a:latin typeface="Calibri" pitchFamily="34" charset="0"/>
                <a:ea typeface="Calibri" pitchFamily="34" charset="0"/>
                <a:cs typeface="Calibri" pitchFamily="34" charset="0"/>
              </a:rPr>
              <a:t> Site rules</a:t>
            </a:r>
          </a:p>
          <a:p>
            <a:pPr marL="342900" indent="-342900" defTabSz="457200">
              <a:spcBef>
                <a:spcPct val="20000"/>
              </a:spcBef>
              <a:spcAft>
                <a:spcPts val="1200"/>
              </a:spcAft>
              <a:buSzPct val="100000"/>
              <a:buBlip>
                <a:blip r:embed="rId2"/>
              </a:buBlip>
            </a:pPr>
            <a:r>
              <a:rPr lang="cy-GB" sz="2600" dirty="0">
                <a:latin typeface="Calibri" pitchFamily="34" charset="0"/>
                <a:ea typeface="Calibri" pitchFamily="34" charset="0"/>
                <a:cs typeface="Calibri" pitchFamily="34" charset="0"/>
              </a:rPr>
              <a:t>Environment  and Sustainabilty  policy  </a:t>
            </a:r>
          </a:p>
          <a:p>
            <a:pPr marL="342900" indent="-342900" defTabSz="457200">
              <a:spcBef>
                <a:spcPct val="20000"/>
              </a:spcBef>
              <a:spcAft>
                <a:spcPts val="1200"/>
              </a:spcAft>
              <a:buSzPct val="100000"/>
            </a:pPr>
            <a:endParaRPr lang="en-GB" sz="2600" dirty="0">
              <a:latin typeface="Calibri" pitchFamily="34" charset="0"/>
              <a:ea typeface="Calibri" pitchFamily="34" charset="0"/>
              <a:cs typeface="Calibri" pitchFamily="34" charset="0"/>
            </a:endParaRPr>
          </a:p>
        </p:txBody>
      </p:sp>
    </p:spTree>
  </p:cSld>
  <p:clrMapOvr>
    <a:masterClrMapping/>
  </p:clrMapOvr>
  <p:transition advClick="0"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Tx/>
              <a:buNone/>
            </a:pPr>
            <a:r>
              <a:rPr lang="en-US" dirty="0"/>
              <a:t>This induction is split into two areas:</a:t>
            </a:r>
            <a:br>
              <a:rPr lang="en-US" dirty="0"/>
            </a:br>
            <a:endParaRPr lang="en-US" dirty="0"/>
          </a:p>
          <a:p>
            <a:r>
              <a:rPr lang="en-US" dirty="0"/>
              <a:t>Events &amp; General</a:t>
            </a:r>
          </a:p>
          <a:p>
            <a:r>
              <a:rPr lang="en-US" dirty="0"/>
              <a:t>Building</a:t>
            </a:r>
          </a:p>
          <a:p>
            <a:endParaRPr lang="en-GB" dirty="0"/>
          </a:p>
        </p:txBody>
      </p:sp>
    </p:spTree>
  </p:cSld>
  <p:clrMapOvr>
    <a:masterClrMapping/>
  </p:clrMapOvr>
  <p:transition advTm="6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029200"/>
          </a:xfrm>
        </p:spPr>
        <p:txBody>
          <a:bodyPr/>
          <a:lstStyle/>
          <a:p>
            <a:pPr algn="ctr"/>
            <a:r>
              <a:rPr lang="en-GB" sz="6000" dirty="0"/>
              <a:t>Events &amp; General</a:t>
            </a:r>
          </a:p>
        </p:txBody>
      </p:sp>
    </p:spTree>
  </p:cSld>
  <p:clrMapOvr>
    <a:masterClrMapping/>
  </p:clrMapOvr>
  <p:transition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Manchester Central Image Library\Event photography\Event Photography 2012 &amp; 2013\CRTG Dinner 2013\e05c8e9bb7e9e543-CRTG20133397.jpg"/>
          <p:cNvPicPr>
            <a:picLocks noChangeAspect="1" noChangeArrowheads="1"/>
          </p:cNvPicPr>
          <p:nvPr/>
        </p:nvPicPr>
        <p:blipFill>
          <a:blip r:embed="rId2"/>
          <a:srcRect l="1742" r="9508"/>
          <a:stretch>
            <a:fillRect/>
          </a:stretch>
        </p:blipFill>
        <p:spPr bwMode="auto">
          <a:xfrm>
            <a:off x="144016" y="116632"/>
            <a:ext cx="8892480" cy="6669360"/>
          </a:xfrm>
          <a:prstGeom prst="rect">
            <a:avLst/>
          </a:prstGeom>
          <a:noFill/>
        </p:spPr>
      </p:pic>
    </p:spTree>
  </p:cSld>
  <p:clrMapOvr>
    <a:masterClrMapping/>
  </p:clrMapOvr>
  <p:transition advClick="0" advTm="2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Events &amp; General</a:t>
            </a:r>
          </a:p>
        </p:txBody>
      </p:sp>
      <p:sp>
        <p:nvSpPr>
          <p:cNvPr id="3" name="Content Placeholder 2"/>
          <p:cNvSpPr>
            <a:spLocks noGrp="1"/>
          </p:cNvSpPr>
          <p:nvPr>
            <p:ph idx="1"/>
          </p:nvPr>
        </p:nvSpPr>
        <p:spPr>
          <a:xfrm>
            <a:off x="607640" y="1412776"/>
            <a:ext cx="7924800" cy="2016224"/>
          </a:xfrm>
        </p:spPr>
        <p:txBody>
          <a:bodyPr/>
          <a:lstStyle/>
          <a:p>
            <a:pPr marL="0" indent="0">
              <a:buFontTx/>
              <a:buNone/>
            </a:pPr>
            <a:r>
              <a:rPr lang="en-GB" dirty="0">
                <a:latin typeface="Calibri" pitchFamily="34" charset="0"/>
                <a:cs typeface="Calibri" pitchFamily="34" charset="0"/>
              </a:rPr>
              <a:t>Whilst working at Manchester Central, it is important that you’re aware of the safety rules, procedures and arrangements that are in place for your safety and that of your colleagues. </a:t>
            </a:r>
          </a:p>
          <a:p>
            <a:pPr>
              <a:buNone/>
            </a:pPr>
            <a:endParaRPr lang="en-GB" dirty="0"/>
          </a:p>
        </p:txBody>
      </p:sp>
      <p:sp>
        <p:nvSpPr>
          <p:cNvPr id="4" name="TextBox 3"/>
          <p:cNvSpPr txBox="1"/>
          <p:nvPr/>
        </p:nvSpPr>
        <p:spPr>
          <a:xfrm>
            <a:off x="611560" y="3526557"/>
            <a:ext cx="7200800" cy="1846659"/>
          </a:xfrm>
          <a:prstGeom prst="rect">
            <a:avLst/>
          </a:prstGeom>
          <a:noFill/>
        </p:spPr>
        <p:txBody>
          <a:bodyPr wrap="square" rtlCol="0">
            <a:spAutoFit/>
          </a:bodyPr>
          <a:lstStyle/>
          <a:p>
            <a:r>
              <a:rPr lang="en-GB" sz="2600" dirty="0">
                <a:latin typeface="Calibri" pitchFamily="34" charset="0"/>
                <a:cs typeface="Calibri" pitchFamily="34" charset="0"/>
              </a:rPr>
              <a:t>All of your employees or contractors are required to watch this presentation prior to working at, or around the venue, on an event. </a:t>
            </a:r>
          </a:p>
          <a:p>
            <a:r>
              <a:rPr lang="en-GB" dirty="0"/>
              <a:t> </a:t>
            </a:r>
          </a:p>
          <a:p>
            <a:endParaRPr lang="en-GB" dirty="0"/>
          </a:p>
        </p:txBody>
      </p:sp>
    </p:spTree>
  </p:cSld>
  <p:clrMapOvr>
    <a:masterClrMapping/>
  </p:clrMapOvr>
  <p:transition spd="med" advClick="0" advTm="1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and Breakdowns</a:t>
            </a:r>
            <a:endParaRPr lang="en-GB" dirty="0"/>
          </a:p>
        </p:txBody>
      </p:sp>
      <p:sp>
        <p:nvSpPr>
          <p:cNvPr id="3" name="Content Placeholder 2"/>
          <p:cNvSpPr>
            <a:spLocks noGrp="1"/>
          </p:cNvSpPr>
          <p:nvPr>
            <p:ph idx="1"/>
          </p:nvPr>
        </p:nvSpPr>
        <p:spPr>
          <a:xfrm>
            <a:off x="609600" y="1511424"/>
            <a:ext cx="5114528" cy="5157936"/>
          </a:xfrm>
        </p:spPr>
        <p:txBody>
          <a:bodyPr/>
          <a:lstStyle/>
          <a:p>
            <a:pPr marL="0" indent="0">
              <a:buFontTx/>
              <a:buNone/>
            </a:pPr>
            <a:r>
              <a:rPr lang="en-US" dirty="0"/>
              <a:t>During all event builds and breakdowns at Manchester Central, </a:t>
            </a:r>
            <a:r>
              <a:rPr lang="en-US" b="1" dirty="0"/>
              <a:t>ALL </a:t>
            </a:r>
            <a:r>
              <a:rPr lang="en-US" dirty="0"/>
              <a:t>staff and contractors are required to wear hi </a:t>
            </a:r>
            <a:r>
              <a:rPr lang="en-US" dirty="0" err="1"/>
              <a:t>vis</a:t>
            </a:r>
            <a:r>
              <a:rPr lang="en-US" dirty="0"/>
              <a:t> clothing in order to access and work in the event space. </a:t>
            </a:r>
          </a:p>
          <a:p>
            <a:pPr>
              <a:buFontTx/>
              <a:buNone/>
            </a:pPr>
            <a:endParaRPr lang="en-US" dirty="0"/>
          </a:p>
          <a:p>
            <a:endParaRPr lang="en-GB" b="1" dirty="0"/>
          </a:p>
        </p:txBody>
      </p:sp>
      <p:pic>
        <p:nvPicPr>
          <p:cNvPr id="3074" name="Picture 2"/>
          <p:cNvPicPr>
            <a:picLocks noChangeAspect="1" noChangeArrowheads="1"/>
          </p:cNvPicPr>
          <p:nvPr/>
        </p:nvPicPr>
        <p:blipFill>
          <a:blip r:embed="rId2"/>
          <a:srcRect/>
          <a:stretch>
            <a:fillRect/>
          </a:stretch>
        </p:blipFill>
        <p:spPr bwMode="auto">
          <a:xfrm>
            <a:off x="6012160" y="1142999"/>
            <a:ext cx="1944216" cy="4602785"/>
          </a:xfrm>
          <a:prstGeom prst="rect">
            <a:avLst/>
          </a:prstGeom>
          <a:noFill/>
          <a:ln w="9525">
            <a:solidFill>
              <a:schemeClr val="tx2"/>
            </a:solidFill>
            <a:miter lim="800000"/>
            <a:headEnd/>
            <a:tailEnd/>
          </a:ln>
        </p:spPr>
      </p:pic>
    </p:spTree>
  </p:cSld>
  <p:clrMapOvr>
    <a:masterClrMapping/>
  </p:clrMapOvr>
  <p:transition advClick="0" advTm="1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8200"/>
            <a:ext cx="7924800" cy="1238672"/>
          </a:xfrm>
        </p:spPr>
        <p:txBody>
          <a:bodyPr/>
          <a:lstStyle/>
          <a:p>
            <a:r>
              <a:rPr lang="en-GB" dirty="0"/>
              <a:t>Hi </a:t>
            </a:r>
            <a:r>
              <a:rPr lang="en-GB" dirty="0" err="1"/>
              <a:t>vis</a:t>
            </a:r>
            <a:r>
              <a:rPr lang="en-GB" dirty="0"/>
              <a:t> vests are available to purchase from the venue, but we advise contractors to bring their own</a:t>
            </a:r>
          </a:p>
          <a:p>
            <a:pPr>
              <a:buNone/>
            </a:pPr>
            <a:endParaRPr lang="en-GB" dirty="0"/>
          </a:p>
        </p:txBody>
      </p:sp>
      <p:sp>
        <p:nvSpPr>
          <p:cNvPr id="4" name="TextBox 3"/>
          <p:cNvSpPr txBox="1"/>
          <p:nvPr/>
        </p:nvSpPr>
        <p:spPr>
          <a:xfrm>
            <a:off x="899592" y="4725144"/>
            <a:ext cx="5976664" cy="369332"/>
          </a:xfrm>
          <a:prstGeom prst="rect">
            <a:avLst/>
          </a:prstGeom>
          <a:noFill/>
        </p:spPr>
        <p:txBody>
          <a:bodyPr wrap="square" rtlCol="0">
            <a:spAutoFit/>
          </a:bodyPr>
          <a:lstStyle/>
          <a:p>
            <a:endParaRPr lang="en-GB" dirty="0"/>
          </a:p>
        </p:txBody>
      </p:sp>
      <p:sp>
        <p:nvSpPr>
          <p:cNvPr id="6" name="Content Placeholder 2"/>
          <p:cNvSpPr txBox="1">
            <a:spLocks/>
          </p:cNvSpPr>
          <p:nvPr/>
        </p:nvSpPr>
        <p:spPr bwMode="auto">
          <a:xfrm>
            <a:off x="607640" y="2204864"/>
            <a:ext cx="7924800" cy="9628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Some event builds may require all contractors to wear safety footwear</a:t>
            </a:r>
          </a:p>
          <a:p>
            <a:pPr marL="342900" marR="0" lvl="0" indent="-342900" algn="l" defTabSz="457200" rtl="0" eaLnBrk="0" fontAlgn="base" latinLnBrk="0" hangingPunct="0">
              <a:lnSpc>
                <a:spcPct val="100000"/>
              </a:lnSpc>
              <a:spcBef>
                <a:spcPct val="20000"/>
              </a:spcBef>
              <a:spcAft>
                <a:spcPts val="1200"/>
              </a:spcAft>
              <a:buClrTx/>
              <a:buSzPct val="100000"/>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
        <p:nvSpPr>
          <p:cNvPr id="7" name="Content Placeholder 2"/>
          <p:cNvSpPr txBox="1">
            <a:spLocks/>
          </p:cNvSpPr>
          <p:nvPr/>
        </p:nvSpPr>
        <p:spPr bwMode="auto">
          <a:xfrm>
            <a:off x="609600" y="3212976"/>
            <a:ext cx="7924800" cy="1438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Ensure all of your contractors or employees are aware of the venue rules including hi </a:t>
            </a:r>
            <a:r>
              <a:rPr kumimoji="0" lang="en-GB" sz="2600" b="0" i="0" u="none" strike="noStrike" kern="1200" cap="none" spc="0" normalizeH="0" baseline="0" noProof="0" dirty="0" err="1">
                <a:ln>
                  <a:noFill/>
                </a:ln>
                <a:solidFill>
                  <a:schemeClr val="tx1"/>
                </a:solidFill>
                <a:effectLst/>
                <a:uLnTx/>
                <a:uFillTx/>
                <a:latin typeface="Calibri"/>
                <a:ea typeface="Calibri" pitchFamily="34" charset="0"/>
                <a:cs typeface="Calibri"/>
              </a:rPr>
              <a:t>vis</a:t>
            </a: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 clothing </a:t>
            </a:r>
            <a:r>
              <a:rPr kumimoji="0" lang="en-GB" sz="2600" b="1" i="0" u="none" strike="noStrike" kern="1200" cap="none" spc="0" normalizeH="0" baseline="0" noProof="0" dirty="0">
                <a:ln>
                  <a:noFill/>
                </a:ln>
                <a:solidFill>
                  <a:schemeClr val="tx1"/>
                </a:solidFill>
                <a:effectLst/>
                <a:uLnTx/>
                <a:uFillTx/>
                <a:latin typeface="Calibri"/>
                <a:ea typeface="Calibri" pitchFamily="34" charset="0"/>
                <a:cs typeface="Calibri"/>
              </a:rPr>
              <a:t>PRIOR </a:t>
            </a:r>
            <a:r>
              <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rPr>
              <a:t>to working on site</a:t>
            </a:r>
          </a:p>
          <a:p>
            <a:pPr marL="342900" marR="0" lvl="0" indent="-342900" algn="l" defTabSz="457200" rtl="0" eaLnBrk="0" fontAlgn="base" latinLnBrk="0" hangingPunct="0">
              <a:lnSpc>
                <a:spcPct val="100000"/>
              </a:lnSpc>
              <a:spcBef>
                <a:spcPct val="20000"/>
              </a:spcBef>
              <a:spcAft>
                <a:spcPts val="1200"/>
              </a:spcAft>
              <a:buClrTx/>
              <a:buSzPct val="100000"/>
              <a:buFontTx/>
              <a:buBlip>
                <a:blip r:embed="rId2"/>
              </a:buBlip>
              <a:tabLst/>
              <a:defRPr/>
            </a:pPr>
            <a:endParaRPr kumimoji="0" lang="en-GB" sz="2600" b="0" i="0" u="none" strike="noStrike" kern="1200" cap="none" spc="0" normalizeH="0" baseline="0" noProof="0" dirty="0">
              <a:ln>
                <a:noFill/>
              </a:ln>
              <a:solidFill>
                <a:schemeClr val="tx1"/>
              </a:solidFill>
              <a:effectLst/>
              <a:uLnTx/>
              <a:uFillTx/>
              <a:latin typeface="Calibri"/>
              <a:ea typeface="Calibri" pitchFamily="34" charset="0"/>
              <a:cs typeface="Calibri"/>
            </a:endParaRPr>
          </a:p>
        </p:txBody>
      </p:sp>
    </p:spTree>
  </p:cSld>
  <p:clrMapOvr>
    <a:masterClrMapping/>
  </p:clrMapOvr>
  <p:transition advClick="0" advTm="1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5000"/>
                            </p:stCondLst>
                            <p:childTnLst>
                              <p:par>
                                <p:cTn id="9" presetID="10" presetClass="entr" presetSubtype="0" fill="hold" grpId="0" nodeType="afterEffect">
                                  <p:stCondLst>
                                    <p:cond delay="3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Manchester Central">
      <a:dk1>
        <a:srgbClr val="3C4650"/>
      </a:dk1>
      <a:lt1>
        <a:srgbClr val="FFFFFF"/>
      </a:lt1>
      <a:dk2>
        <a:srgbClr val="3C4650"/>
      </a:dk2>
      <a:lt2>
        <a:srgbClr val="FFFFFF"/>
      </a:lt2>
      <a:accent1>
        <a:srgbClr val="FF4B00"/>
      </a:accent1>
      <a:accent2>
        <a:srgbClr val="66CCFF"/>
      </a:accent2>
      <a:accent3>
        <a:srgbClr val="99CC99"/>
      </a:accent3>
      <a:accent4>
        <a:srgbClr val="FF4B00"/>
      </a:accent4>
      <a:accent5>
        <a:srgbClr val="66CCFF"/>
      </a:accent5>
      <a:accent6>
        <a:srgbClr val="99CC99"/>
      </a:accent6>
      <a:hlink>
        <a:srgbClr val="FF4B00"/>
      </a:hlink>
      <a:folHlink>
        <a:srgbClr val="FF4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c714a1-e85c-4456-bd21-675380592ba0">
      <UserInfo>
        <DisplayName/>
        <AccountId xsi:nil="true"/>
        <AccountType/>
      </UserInfo>
    </SharedWithUsers>
    <MediaLengthInSeconds xmlns="e22114f7-894a-42ca-ba96-a065f1373f25" xsi:nil="true"/>
    <lcf76f155ced4ddcb4097134ff3c332f xmlns="e22114f7-894a-42ca-ba96-a065f1373f25">
      <Terms xmlns="http://schemas.microsoft.com/office/infopath/2007/PartnerControls"/>
    </lcf76f155ced4ddcb4097134ff3c332f>
    <TaxCatchAll xmlns="f6c714a1-e85c-4456-bd21-675380592b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D4A4BAA778E940891C40158EACB133" ma:contentTypeVersion="15" ma:contentTypeDescription="Create a new document." ma:contentTypeScope="" ma:versionID="126e3d2bea322dae3f5401380732e67b">
  <xsd:schema xmlns:xsd="http://www.w3.org/2001/XMLSchema" xmlns:xs="http://www.w3.org/2001/XMLSchema" xmlns:p="http://schemas.microsoft.com/office/2006/metadata/properties" xmlns:ns2="e22114f7-894a-42ca-ba96-a065f1373f25" xmlns:ns3="f6c714a1-e85c-4456-bd21-675380592ba0" targetNamespace="http://schemas.microsoft.com/office/2006/metadata/properties" ma:root="true" ma:fieldsID="8a92f9e795ec72ef689b0ed5e244905f" ns2:_="" ns3:_="">
    <xsd:import namespace="e22114f7-894a-42ca-ba96-a065f1373f25"/>
    <xsd:import namespace="f6c714a1-e85c-4456-bd21-675380592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114f7-894a-42ca-ba96-a065f1373f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5880e38-f3ae-4f8d-a73b-35e218dfb4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c714a1-e85c-4456-bd21-675380592b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0f6781-6e99-428d-a8d3-c90779718afc}" ma:internalName="TaxCatchAll" ma:showField="CatchAllData" ma:web="f6c714a1-e85c-4456-bd21-675380592b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396593-F0C7-442A-875A-55A1A77595D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DDA203F-E49F-4B2D-B814-9D0E1A1A556C}"/>
</file>

<file path=customXml/itemProps3.xml><?xml version="1.0" encoding="utf-8"?>
<ds:datastoreItem xmlns:ds="http://schemas.openxmlformats.org/officeDocument/2006/customXml" ds:itemID="{22EA92FE-CE18-4C65-ACCD-BC38279520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1457</TotalTime>
  <Words>1146</Words>
  <Application>Microsoft Office PowerPoint</Application>
  <PresentationFormat>On-screen Show (4:3)</PresentationFormat>
  <Paragraphs>85</Paragraphs>
  <Slides>25</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Manchester Central  Site Induction</vt:lpstr>
      <vt:lpstr>Aims of this induction:</vt:lpstr>
      <vt:lpstr>PowerPoint Presentation</vt:lpstr>
      <vt:lpstr>Events &amp; General</vt:lpstr>
      <vt:lpstr>PowerPoint Presentation</vt:lpstr>
      <vt:lpstr>Events &amp; General</vt:lpstr>
      <vt:lpstr>Build and Breakdowns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Fire assembly points</vt:lpstr>
      <vt:lpstr>Building</vt:lpstr>
      <vt:lpstr>PowerPoint Presentation</vt:lpstr>
      <vt:lpstr>Site Rules</vt:lpstr>
      <vt:lpstr>PowerPoint Presentation</vt:lpstr>
      <vt:lpstr>Environment</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123 456</dc:creator>
  <cp:lastModifiedBy>Brian Skerritt</cp:lastModifiedBy>
  <cp:revision>152</cp:revision>
  <dcterms:created xsi:type="dcterms:W3CDTF">2013-10-30T16:27:48Z</dcterms:created>
  <dcterms:modified xsi:type="dcterms:W3CDTF">2021-09-02T09:21:35Z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0x01010074D4A4BAA778E940891C40158EACB133</vt:lpwstr>
  </property>
  <property fmtid="{D5CDD505-2E9C-101B-9397-08002B2CF9AE}" pid="3" name="Order">
    <vt:r8>5224300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